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264"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7156612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cxnSp>
        <p:nvCxnSpPr>
          <p:cNvPr id="9" name="Shape 9"/>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0" name="Shape 10"/>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11" name="Shape 11"/>
          <p:cNvSpPr txBox="1">
            <a:spLocks noGrp="1"/>
          </p:cNvSpPr>
          <p:nvPr>
            <p:ph type="subTitle" idx="1"/>
          </p:nvPr>
        </p:nvSpPr>
        <p:spPr>
          <a:xfrm>
            <a:off x="510450" y="3182312"/>
            <a:ext cx="8123100" cy="629999"/>
          </a:xfrm>
          <a:prstGeom prst="rect">
            <a:avLst/>
          </a:prstGeom>
        </p:spPr>
        <p:txBody>
          <a:bodyPr lIns="91425" tIns="91425" rIns="91425" bIns="91425" anchor="t" anchorCtr="0"/>
          <a:lstStyle>
            <a:lvl1pPr>
              <a:lnSpc>
                <a:spcPct val="100000"/>
              </a:lnSpc>
              <a:spcBef>
                <a:spcPts val="0"/>
              </a:spcBef>
              <a:spcAft>
                <a:spcPts val="0"/>
              </a:spcAft>
              <a:buClr>
                <a:schemeClr val="lt1"/>
              </a:buClr>
              <a:buSzPct val="100000"/>
              <a:buNone/>
              <a:defRPr sz="2400">
                <a:solidFill>
                  <a:schemeClr val="lt1"/>
                </a:solidFill>
              </a:defRPr>
            </a:lvl1pPr>
            <a:lvl2pPr>
              <a:lnSpc>
                <a:spcPct val="100000"/>
              </a:lnSpc>
              <a:spcBef>
                <a:spcPts val="0"/>
              </a:spcBef>
              <a:spcAft>
                <a:spcPts val="0"/>
              </a:spcAft>
              <a:buClr>
                <a:schemeClr val="lt1"/>
              </a:buClr>
              <a:buSzPct val="100000"/>
              <a:buNone/>
              <a:defRPr sz="2400">
                <a:solidFill>
                  <a:schemeClr val="lt1"/>
                </a:solidFill>
              </a:defRPr>
            </a:lvl2pPr>
            <a:lvl3pPr>
              <a:lnSpc>
                <a:spcPct val="100000"/>
              </a:lnSpc>
              <a:spcBef>
                <a:spcPts val="0"/>
              </a:spcBef>
              <a:spcAft>
                <a:spcPts val="0"/>
              </a:spcAft>
              <a:buClr>
                <a:schemeClr val="lt1"/>
              </a:buClr>
              <a:buSzPct val="100000"/>
              <a:buNone/>
              <a:defRPr sz="2400">
                <a:solidFill>
                  <a:schemeClr val="lt1"/>
                </a:solidFill>
              </a:defRPr>
            </a:lvl3pPr>
            <a:lvl4pPr>
              <a:lnSpc>
                <a:spcPct val="100000"/>
              </a:lnSpc>
              <a:spcBef>
                <a:spcPts val="0"/>
              </a:spcBef>
              <a:spcAft>
                <a:spcPts val="0"/>
              </a:spcAft>
              <a:buClr>
                <a:schemeClr val="lt1"/>
              </a:buClr>
              <a:buSzPct val="100000"/>
              <a:buNone/>
              <a:defRPr sz="2400">
                <a:solidFill>
                  <a:schemeClr val="lt1"/>
                </a:solidFill>
              </a:defRPr>
            </a:lvl4pPr>
            <a:lvl5pPr>
              <a:lnSpc>
                <a:spcPct val="100000"/>
              </a:lnSpc>
              <a:spcBef>
                <a:spcPts val="0"/>
              </a:spcBef>
              <a:spcAft>
                <a:spcPts val="0"/>
              </a:spcAft>
              <a:buClr>
                <a:schemeClr val="lt1"/>
              </a:buClr>
              <a:buSzPct val="100000"/>
              <a:buNone/>
              <a:defRPr sz="2400">
                <a:solidFill>
                  <a:schemeClr val="lt1"/>
                </a:solidFill>
              </a:defRPr>
            </a:lvl5pPr>
            <a:lvl6pPr>
              <a:lnSpc>
                <a:spcPct val="100000"/>
              </a:lnSpc>
              <a:spcBef>
                <a:spcPts val="0"/>
              </a:spcBef>
              <a:spcAft>
                <a:spcPts val="0"/>
              </a:spcAft>
              <a:buClr>
                <a:schemeClr val="lt1"/>
              </a:buClr>
              <a:buSzPct val="100000"/>
              <a:buNone/>
              <a:defRPr sz="2400">
                <a:solidFill>
                  <a:schemeClr val="lt1"/>
                </a:solidFill>
              </a:defRPr>
            </a:lvl6pPr>
            <a:lvl7pPr>
              <a:lnSpc>
                <a:spcPct val="100000"/>
              </a:lnSpc>
              <a:spcBef>
                <a:spcPts val="0"/>
              </a:spcBef>
              <a:spcAft>
                <a:spcPts val="0"/>
              </a:spcAft>
              <a:buClr>
                <a:schemeClr val="lt1"/>
              </a:buClr>
              <a:buSzPct val="100000"/>
              <a:buNone/>
              <a:defRPr sz="2400">
                <a:solidFill>
                  <a:schemeClr val="lt1"/>
                </a:solidFill>
              </a:defRPr>
            </a:lvl7pPr>
            <a:lvl8pPr>
              <a:lnSpc>
                <a:spcPct val="100000"/>
              </a:lnSpc>
              <a:spcBef>
                <a:spcPts val="0"/>
              </a:spcBef>
              <a:spcAft>
                <a:spcPts val="0"/>
              </a:spcAft>
              <a:buClr>
                <a:schemeClr val="lt1"/>
              </a:buClr>
              <a:buSzPct val="100000"/>
              <a:buNone/>
              <a:defRPr sz="2400">
                <a:solidFill>
                  <a:schemeClr val="lt1"/>
                </a:solidFill>
              </a:defRPr>
            </a:lvl8pPr>
            <a:lvl9pPr>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49" name="Shape 49"/>
          <p:cNvSpPr txBox="1">
            <a:spLocks noGrp="1"/>
          </p:cNvSpPr>
          <p:nvPr>
            <p:ph type="title"/>
          </p:nvPr>
        </p:nvSpPr>
        <p:spPr>
          <a:xfrm>
            <a:off x="311700" y="991475"/>
            <a:ext cx="8520599" cy="1917899"/>
          </a:xfrm>
          <a:prstGeom prst="rect">
            <a:avLst/>
          </a:prstGeom>
        </p:spPr>
        <p:txBody>
          <a:bodyPr lIns="91425" tIns="91425" rIns="91425" bIns="91425" anchor="ctr" anchorCtr="0"/>
          <a:lstStyle>
            <a:lvl1pPr algn="ctr">
              <a:spcBef>
                <a:spcPts val="0"/>
              </a:spcBef>
              <a:buSzPct val="100000"/>
              <a:defRPr sz="14000" b="1"/>
            </a:lvl1pPr>
            <a:lvl2pPr algn="ctr">
              <a:spcBef>
                <a:spcPts val="0"/>
              </a:spcBef>
              <a:buSzPct val="100000"/>
              <a:defRPr sz="14000" b="1"/>
            </a:lvl2pPr>
            <a:lvl3pPr algn="ctr">
              <a:spcBef>
                <a:spcPts val="0"/>
              </a:spcBef>
              <a:buSzPct val="100000"/>
              <a:defRPr sz="14000" b="1"/>
            </a:lvl3pPr>
            <a:lvl4pPr algn="ctr">
              <a:spcBef>
                <a:spcPts val="0"/>
              </a:spcBef>
              <a:buSzPct val="100000"/>
              <a:defRPr sz="14000" b="1"/>
            </a:lvl4pPr>
            <a:lvl5pPr algn="ctr">
              <a:spcBef>
                <a:spcPts val="0"/>
              </a:spcBef>
              <a:buSzPct val="100000"/>
              <a:defRPr sz="14000" b="1"/>
            </a:lvl5pPr>
            <a:lvl6pPr algn="ctr">
              <a:spcBef>
                <a:spcPts val="0"/>
              </a:spcBef>
              <a:buSzPct val="100000"/>
              <a:defRPr sz="14000" b="1"/>
            </a:lvl6pPr>
            <a:lvl7pPr algn="ctr">
              <a:spcBef>
                <a:spcPts val="0"/>
              </a:spcBef>
              <a:buSzPct val="100000"/>
              <a:defRPr sz="14000" b="1"/>
            </a:lvl7pPr>
            <a:lvl8pPr algn="ctr">
              <a:spcBef>
                <a:spcPts val="0"/>
              </a:spcBef>
              <a:buSzPct val="100000"/>
              <a:defRPr sz="14000" b="1"/>
            </a:lvl8pPr>
            <a:lvl9pPr algn="ctr">
              <a:spcBef>
                <a:spcPts val="0"/>
              </a:spcBef>
              <a:buSzPct val="100000"/>
              <a:defRPr sz="14000" b="1"/>
            </a:lvl9pPr>
          </a:lstStyle>
          <a:p>
            <a:endParaRPr/>
          </a:p>
        </p:txBody>
      </p:sp>
      <p:sp>
        <p:nvSpPr>
          <p:cNvPr id="50" name="Shape 50"/>
          <p:cNvSpPr txBox="1">
            <a:spLocks noGrp="1"/>
          </p:cNvSpPr>
          <p:nvPr>
            <p:ph type="body" idx="1"/>
          </p:nvPr>
        </p:nvSpPr>
        <p:spPr>
          <a:xfrm>
            <a:off x="311700" y="3071300"/>
            <a:ext cx="8520599" cy="9017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3"/>
        <p:cNvGrpSpPr/>
        <p:nvPr/>
      </p:nvGrpSpPr>
      <p:grpSpPr>
        <a:xfrm>
          <a:off x="0" y="0"/>
          <a:ext cx="0" cy="0"/>
          <a:chOff x="0" y="0"/>
          <a:chExt cx="0" cy="0"/>
        </a:xfrm>
      </p:grpSpPr>
      <p:cxnSp>
        <p:nvCxnSpPr>
          <p:cNvPr id="14" name="Shape 14"/>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5" name="Shape 15"/>
          <p:cNvSpPr txBox="1">
            <a:spLocks noGrp="1"/>
          </p:cNvSpPr>
          <p:nvPr>
            <p:ph type="title"/>
          </p:nvPr>
        </p:nvSpPr>
        <p:spPr>
          <a:xfrm>
            <a:off x="510450" y="2057400"/>
            <a:ext cx="8123100" cy="778800"/>
          </a:xfrm>
          <a:prstGeom prst="rect">
            <a:avLst/>
          </a:prstGeom>
        </p:spPr>
        <p:txBody>
          <a:bodyPr lIns="91425" tIns="91425" rIns="91425" bIns="91425" anchor="b" anchorCtr="0"/>
          <a:lstStyle>
            <a:lvl1pPr>
              <a:spcBef>
                <a:spcPts val="0"/>
              </a:spcBef>
              <a:buClr>
                <a:schemeClr val="lt1"/>
              </a:buClr>
              <a:buSzPct val="100000"/>
              <a:defRPr sz="3600">
                <a:solidFill>
                  <a:schemeClr val="lt1"/>
                </a:solidFill>
              </a:defRPr>
            </a:lvl1pPr>
            <a:lvl2pPr>
              <a:spcBef>
                <a:spcPts val="0"/>
              </a:spcBef>
              <a:buClr>
                <a:schemeClr val="lt1"/>
              </a:buClr>
              <a:buSzPct val="100000"/>
              <a:defRPr sz="3600">
                <a:solidFill>
                  <a:schemeClr val="lt1"/>
                </a:solidFill>
              </a:defRPr>
            </a:lvl2pPr>
            <a:lvl3pPr>
              <a:spcBef>
                <a:spcPts val="0"/>
              </a:spcBef>
              <a:buClr>
                <a:schemeClr val="lt1"/>
              </a:buClr>
              <a:buSzPct val="100000"/>
              <a:defRPr sz="3600">
                <a:solidFill>
                  <a:schemeClr val="lt1"/>
                </a:solidFill>
              </a:defRPr>
            </a:lvl3pPr>
            <a:lvl4pPr>
              <a:spcBef>
                <a:spcPts val="0"/>
              </a:spcBef>
              <a:buClr>
                <a:schemeClr val="lt1"/>
              </a:buClr>
              <a:buSzPct val="100000"/>
              <a:defRPr sz="3600">
                <a:solidFill>
                  <a:schemeClr val="lt1"/>
                </a:solidFill>
              </a:defRPr>
            </a:lvl4pPr>
            <a:lvl5pPr>
              <a:spcBef>
                <a:spcPts val="0"/>
              </a:spcBef>
              <a:buClr>
                <a:schemeClr val="lt1"/>
              </a:buClr>
              <a:buSzPct val="100000"/>
              <a:defRPr sz="3600">
                <a:solidFill>
                  <a:schemeClr val="lt1"/>
                </a:solidFill>
              </a:defRPr>
            </a:lvl5pPr>
            <a:lvl6pPr>
              <a:spcBef>
                <a:spcPts val="0"/>
              </a:spcBef>
              <a:buClr>
                <a:schemeClr val="lt1"/>
              </a:buClr>
              <a:buSzPct val="100000"/>
              <a:defRPr sz="3600">
                <a:solidFill>
                  <a:schemeClr val="lt1"/>
                </a:solidFill>
              </a:defRPr>
            </a:lvl6pPr>
            <a:lvl7pPr>
              <a:spcBef>
                <a:spcPts val="0"/>
              </a:spcBef>
              <a:buClr>
                <a:schemeClr val="lt1"/>
              </a:buClr>
              <a:buSzPct val="100000"/>
              <a:defRPr sz="3600">
                <a:solidFill>
                  <a:schemeClr val="lt1"/>
                </a:solidFill>
              </a:defRPr>
            </a:lvl7pPr>
            <a:lvl8pPr>
              <a:spcBef>
                <a:spcPts val="0"/>
              </a:spcBef>
              <a:buClr>
                <a:schemeClr val="lt1"/>
              </a:buClr>
              <a:buSzPct val="100000"/>
              <a:defRPr sz="3600">
                <a:solidFill>
                  <a:schemeClr val="lt1"/>
                </a:solidFill>
              </a:defRPr>
            </a:lvl8pPr>
            <a:lvl9pPr>
              <a:spcBef>
                <a:spcPts val="0"/>
              </a:spcBef>
              <a:buClr>
                <a:schemeClr val="lt1"/>
              </a:buClr>
              <a:buSzPct val="100000"/>
              <a:defRPr sz="3600">
                <a:solidFill>
                  <a:schemeClr val="lt1"/>
                </a:solidFill>
              </a:defRPr>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19" name="Shape 19"/>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7975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6" name="Shape 3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0" name="Shape 40"/>
          <p:cNvSpPr txBox="1">
            <a:spLocks noGrp="1"/>
          </p:cNvSpPr>
          <p:nvPr>
            <p:ph type="title"/>
          </p:nvPr>
        </p:nvSpPr>
        <p:spPr>
          <a:xfrm>
            <a:off x="265500" y="1205825"/>
            <a:ext cx="4045199" cy="15095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6825"/>
            <a:ext cx="5998800" cy="598799"/>
          </a:xfrm>
          <a:prstGeom prst="rect">
            <a:avLst/>
          </a:prstGeom>
        </p:spPr>
        <p:txBody>
          <a:bodyPr lIns="91425" tIns="91425" rIns="91425" bIns="91425" anchor="ctr" anchorCtr="0"/>
          <a:lstStyle>
            <a:lvl1pPr>
              <a:lnSpc>
                <a:spcPct val="100000"/>
              </a:lnSpc>
              <a:spcBef>
                <a:spcPts val="0"/>
              </a:spcBef>
              <a:spcAft>
                <a:spcPts val="0"/>
              </a:spcAft>
              <a:buSzPct val="100000"/>
              <a:buNone/>
              <a:defRPr sz="2100"/>
            </a:lvl1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wisegeek.com/what-is-a-persuasive-essay.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youtube.com/watch?v=8t8jo4cMGI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algn="ctr" rtl="0">
              <a:spcBef>
                <a:spcPts val="0"/>
              </a:spcBef>
              <a:buNone/>
            </a:pPr>
            <a:r>
              <a:rPr lang="en"/>
              <a:t>Quarter 2 - </a:t>
            </a:r>
          </a:p>
          <a:p>
            <a:pPr algn="ctr">
              <a:spcBef>
                <a:spcPts val="0"/>
              </a:spcBef>
              <a:buNone/>
            </a:pPr>
            <a:r>
              <a:rPr lang="en"/>
              <a:t>Power of Persuasion</a:t>
            </a:r>
          </a:p>
        </p:txBody>
      </p:sp>
      <p:sp>
        <p:nvSpPr>
          <p:cNvPr id="56" name="Shape 56"/>
          <p:cNvSpPr txBox="1">
            <a:spLocks noGrp="1"/>
          </p:cNvSpPr>
          <p:nvPr>
            <p:ph type="subTitle" idx="1"/>
          </p:nvPr>
        </p:nvSpPr>
        <p:spPr>
          <a:xfrm>
            <a:off x="510450" y="3182312"/>
            <a:ext cx="8123100" cy="629999"/>
          </a:xfrm>
          <a:prstGeom prst="rect">
            <a:avLst/>
          </a:prstGeom>
        </p:spPr>
        <p:txBody>
          <a:bodyPr lIns="91425" tIns="91425" rIns="91425" bIns="91425" anchor="t" anchorCtr="0">
            <a:noAutofit/>
          </a:bodyPr>
          <a:lstStyle/>
          <a:p>
            <a:pPr>
              <a:spcBef>
                <a:spcPts val="0"/>
              </a:spcBef>
              <a:buNone/>
            </a:pPr>
            <a:r>
              <a:rPr lang="en"/>
              <a:t>Persuasive Speeches, Dramatic Scene, &amp; Independent Novels</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180975"/>
            <a:ext cx="8520599" cy="572699"/>
          </a:xfrm>
          <a:prstGeom prst="rect">
            <a:avLst/>
          </a:prstGeom>
        </p:spPr>
        <p:txBody>
          <a:bodyPr lIns="91425" tIns="91425" rIns="91425" bIns="91425" anchor="t" anchorCtr="0">
            <a:noAutofit/>
          </a:bodyPr>
          <a:lstStyle/>
          <a:p>
            <a:pPr algn="ctr">
              <a:spcBef>
                <a:spcPts val="0"/>
              </a:spcBef>
              <a:buNone/>
            </a:pPr>
            <a:r>
              <a:rPr lang="en"/>
              <a:t>I can...</a:t>
            </a:r>
          </a:p>
        </p:txBody>
      </p:sp>
      <p:sp>
        <p:nvSpPr>
          <p:cNvPr id="115" name="Shape 115"/>
          <p:cNvSpPr txBox="1">
            <a:spLocks noGrp="1"/>
          </p:cNvSpPr>
          <p:nvPr>
            <p:ph type="body" idx="1"/>
          </p:nvPr>
        </p:nvSpPr>
        <p:spPr>
          <a:xfrm>
            <a:off x="311700" y="224925"/>
            <a:ext cx="3130799" cy="4343999"/>
          </a:xfrm>
          <a:prstGeom prst="rect">
            <a:avLst/>
          </a:prstGeom>
        </p:spPr>
        <p:txBody>
          <a:bodyPr lIns="91425" tIns="91425" rIns="91425" bIns="91425" anchor="t" anchorCtr="0">
            <a:noAutofit/>
          </a:bodyPr>
          <a:lstStyle/>
          <a:p>
            <a:pPr marL="457200" lvl="0" indent="-228600" rtl="0">
              <a:spcBef>
                <a:spcPts val="0"/>
              </a:spcBef>
              <a:buSzPct val="100000"/>
            </a:pPr>
            <a:r>
              <a:rPr lang="en" sz="3000"/>
              <a:t>Analyze the structure of an argumentative text.</a:t>
            </a:r>
          </a:p>
          <a:p>
            <a:pPr marL="457200" lvl="0" indent="-228600" rtl="0">
              <a:spcBef>
                <a:spcPts val="0"/>
              </a:spcBef>
              <a:buSzPct val="100000"/>
            </a:pPr>
            <a:r>
              <a:rPr lang="en" sz="3000"/>
              <a:t>Organize and write a persuasive speech.</a:t>
            </a:r>
          </a:p>
        </p:txBody>
      </p:sp>
      <p:sp>
        <p:nvSpPr>
          <p:cNvPr id="116" name="Shape 116"/>
          <p:cNvSpPr/>
          <p:nvPr/>
        </p:nvSpPr>
        <p:spPr>
          <a:xfrm rot="1274323">
            <a:off x="6483564" y="381507"/>
            <a:ext cx="2189620" cy="2401434"/>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17" name="Shape 117"/>
          <p:cNvPicPr preferRelativeResize="0"/>
          <p:nvPr/>
        </p:nvPicPr>
        <p:blipFill>
          <a:blip r:embed="rId3">
            <a:alphaModFix/>
          </a:blip>
          <a:stretch>
            <a:fillRect/>
          </a:stretch>
        </p:blipFill>
        <p:spPr>
          <a:xfrm rot="487597">
            <a:off x="6673787" y="677350"/>
            <a:ext cx="1895474" cy="1809749"/>
          </a:xfrm>
          <a:prstGeom prst="rect">
            <a:avLst/>
          </a:prstGeom>
          <a:noFill/>
          <a:ln>
            <a:noFill/>
          </a:ln>
        </p:spPr>
      </p:pic>
      <p:pic>
        <p:nvPicPr>
          <p:cNvPr id="118" name="Shape 118"/>
          <p:cNvPicPr preferRelativeResize="0"/>
          <p:nvPr/>
        </p:nvPicPr>
        <p:blipFill>
          <a:blip r:embed="rId4">
            <a:alphaModFix/>
          </a:blip>
          <a:stretch>
            <a:fillRect/>
          </a:stretch>
        </p:blipFill>
        <p:spPr>
          <a:xfrm>
            <a:off x="3324325" y="1560724"/>
            <a:ext cx="2800150" cy="2569149"/>
          </a:xfrm>
          <a:prstGeom prst="rect">
            <a:avLst/>
          </a:prstGeom>
          <a:noFill/>
          <a:ln>
            <a:noFill/>
          </a:ln>
        </p:spPr>
      </p:pic>
      <p:pic>
        <p:nvPicPr>
          <p:cNvPr id="119" name="Shape 119"/>
          <p:cNvPicPr preferRelativeResize="0"/>
          <p:nvPr/>
        </p:nvPicPr>
        <p:blipFill>
          <a:blip r:embed="rId5">
            <a:alphaModFix/>
          </a:blip>
          <a:stretch>
            <a:fillRect/>
          </a:stretch>
        </p:blipFill>
        <p:spPr>
          <a:xfrm>
            <a:off x="6139675" y="2697295"/>
            <a:ext cx="2963699" cy="22228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Structure of an Argument</a:t>
            </a:r>
          </a:p>
        </p:txBody>
      </p:sp>
      <p:sp>
        <p:nvSpPr>
          <p:cNvPr id="125" name="Shape 12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a:t>CLAIM - acknowledges the point of an argument</a:t>
            </a:r>
          </a:p>
          <a:p>
            <a:pPr rtl="0">
              <a:spcBef>
                <a:spcPts val="0"/>
              </a:spcBef>
              <a:buNone/>
            </a:pPr>
            <a:r>
              <a:rPr lang="en"/>
              <a:t>SUPPORT - uses logical reasoning, relevant evidence, and accurate and credible sources.</a:t>
            </a:r>
          </a:p>
          <a:p>
            <a:pPr marL="914400" lvl="0" indent="-228600" rtl="0">
              <a:spcBef>
                <a:spcPts val="0"/>
              </a:spcBef>
            </a:pPr>
            <a:r>
              <a:rPr lang="en"/>
              <a:t>Demonstrates understanding of the topic in this section</a:t>
            </a:r>
          </a:p>
          <a:p>
            <a:pPr rtl="0">
              <a:spcBef>
                <a:spcPts val="0"/>
              </a:spcBef>
              <a:buNone/>
            </a:pPr>
            <a:r>
              <a:rPr lang="en"/>
              <a:t>COUNTERCLAIM - Acknowledges the opposing point of view and offers reasons and evidence that reject the counterclaim.</a:t>
            </a:r>
          </a:p>
          <a:p>
            <a:pPr lvl="0">
              <a:spcBef>
                <a:spcPts val="0"/>
              </a:spcBef>
              <a:buNone/>
            </a:pPr>
            <a:r>
              <a:rPr lang="en"/>
              <a:t>CONCLUSION - offers a CALL TO ACTION that asks the audience to change their minds or actions to support the claim</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10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10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10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fade">
                                      <p:cBhvr>
                                        <p:cTn id="22" dur="1000"/>
                                        <p:tgtEl>
                                          <p:spTgt spid="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
                                            <p:txEl>
                                              <p:pRg st="4" end="4"/>
                                            </p:txEl>
                                          </p:spTgt>
                                        </p:tgtEl>
                                        <p:attrNameLst>
                                          <p:attrName>style.visibility</p:attrName>
                                        </p:attrNameLst>
                                      </p:cBhvr>
                                      <p:to>
                                        <p:strVal val="visible"/>
                                      </p:to>
                                    </p:set>
                                    <p:animEffect transition="in" filter="fade">
                                      <p:cBhvr>
                                        <p:cTn id="27" dur="1000"/>
                                        <p:tgtEl>
                                          <p:spTgt spid="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Difference Between Anaphora &amp; Parallelism</a:t>
            </a:r>
          </a:p>
        </p:txBody>
      </p:sp>
      <p:sp>
        <p:nvSpPr>
          <p:cNvPr id="131" name="Shape 13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lgn="ctr" rtl="0">
              <a:lnSpc>
                <a:spcPct val="162500"/>
              </a:lnSpc>
              <a:spcBef>
                <a:spcPts val="0"/>
              </a:spcBef>
              <a:spcAft>
                <a:spcPts val="2000"/>
              </a:spcAft>
              <a:buNone/>
            </a:pPr>
            <a:r>
              <a:rPr lang="en" sz="1200">
                <a:solidFill>
                  <a:srgbClr val="333333"/>
                </a:solidFill>
                <a:highlight>
                  <a:srgbClr val="FFFFFF"/>
                </a:highlight>
                <a:latin typeface="Arial"/>
                <a:ea typeface="Arial"/>
                <a:cs typeface="Arial"/>
                <a:sym typeface="Arial"/>
              </a:rPr>
              <a:t>What is the difference between Anaphora and Parallelism?</a:t>
            </a:r>
          </a:p>
          <a:p>
            <a:pPr rtl="0">
              <a:lnSpc>
                <a:spcPct val="162500"/>
              </a:lnSpc>
              <a:spcBef>
                <a:spcPts val="0"/>
              </a:spcBef>
              <a:spcAft>
                <a:spcPts val="2000"/>
              </a:spcAft>
              <a:buNone/>
            </a:pPr>
            <a:r>
              <a:rPr lang="en" sz="1200">
                <a:solidFill>
                  <a:srgbClr val="333333"/>
                </a:solidFill>
                <a:highlight>
                  <a:srgbClr val="FFFFFF"/>
                </a:highlight>
                <a:latin typeface="Arial"/>
                <a:ea typeface="Arial"/>
                <a:cs typeface="Arial"/>
                <a:sym typeface="Arial"/>
              </a:rPr>
              <a:t>• In anaphora, repetition of same words is seen whereas, in parallelism, exact words are not repeated, but words or phrases identical in meaning, or similar in structure or sound are used.</a:t>
            </a:r>
          </a:p>
          <a:p>
            <a:pPr rtl="0">
              <a:lnSpc>
                <a:spcPct val="162500"/>
              </a:lnSpc>
              <a:spcBef>
                <a:spcPts val="0"/>
              </a:spcBef>
              <a:spcAft>
                <a:spcPts val="2000"/>
              </a:spcAft>
              <a:buNone/>
            </a:pPr>
            <a:r>
              <a:rPr lang="en" sz="1200">
                <a:solidFill>
                  <a:srgbClr val="333333"/>
                </a:solidFill>
                <a:highlight>
                  <a:srgbClr val="FFFFFF"/>
                </a:highlight>
                <a:latin typeface="Arial"/>
                <a:ea typeface="Arial"/>
                <a:cs typeface="Arial"/>
                <a:sym typeface="Arial"/>
              </a:rPr>
              <a:t>• Writer repeats a word or phrase in the beginning of every clause in a sentence in anaphora to make it clear to the reader.</a:t>
            </a:r>
          </a:p>
          <a:p>
            <a:pPr rtl="0">
              <a:lnSpc>
                <a:spcPct val="162500"/>
              </a:lnSpc>
              <a:spcBef>
                <a:spcPts val="0"/>
              </a:spcBef>
              <a:spcAft>
                <a:spcPts val="2000"/>
              </a:spcAft>
              <a:buNone/>
            </a:pPr>
            <a:r>
              <a:rPr lang="en" sz="1200">
                <a:solidFill>
                  <a:srgbClr val="333333"/>
                </a:solidFill>
                <a:highlight>
                  <a:srgbClr val="FFFFFF"/>
                </a:highlight>
                <a:latin typeface="Arial"/>
                <a:ea typeface="Arial"/>
                <a:cs typeface="Arial"/>
                <a:sym typeface="Arial"/>
              </a:rPr>
              <a:t>• Parallelism lends balance as well as rhythm to the sentence while allowing the writer to express the centrality of the idea.</a:t>
            </a:r>
          </a:p>
          <a:p>
            <a:pPr rtl="0">
              <a:lnSpc>
                <a:spcPct val="162500"/>
              </a:lnSpc>
              <a:spcBef>
                <a:spcPts val="0"/>
              </a:spcBef>
              <a:spcAft>
                <a:spcPts val="2000"/>
              </a:spcAft>
              <a:buNone/>
            </a:pPr>
            <a:r>
              <a:rPr lang="en" sz="1200">
                <a:solidFill>
                  <a:srgbClr val="333333"/>
                </a:solidFill>
                <a:highlight>
                  <a:srgbClr val="FFFFFF"/>
                </a:highlight>
                <a:latin typeface="Arial"/>
                <a:ea typeface="Arial"/>
                <a:cs typeface="Arial"/>
                <a:sym typeface="Arial"/>
              </a:rPr>
              <a:t>• Both anaphora and parallelism are used as figures of repetition by writers for creative writing.</a:t>
            </a:r>
          </a:p>
          <a:p>
            <a:pPr>
              <a:spcBef>
                <a:spcPts val="0"/>
              </a:spcBef>
              <a:buNone/>
            </a:pPr>
            <a:endParaRP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0" y="-90750"/>
            <a:ext cx="8520599" cy="572699"/>
          </a:xfrm>
          <a:prstGeom prst="rect">
            <a:avLst/>
          </a:prstGeom>
        </p:spPr>
        <p:txBody>
          <a:bodyPr lIns="91425" tIns="91425" rIns="91425" bIns="91425" anchor="t" anchorCtr="0">
            <a:noAutofit/>
          </a:bodyPr>
          <a:lstStyle/>
          <a:p>
            <a:pPr>
              <a:spcBef>
                <a:spcPts val="0"/>
              </a:spcBef>
              <a:buNone/>
            </a:pPr>
            <a:r>
              <a:rPr lang="en"/>
              <a:t>Further clarification...</a:t>
            </a:r>
          </a:p>
        </p:txBody>
      </p:sp>
      <p:sp>
        <p:nvSpPr>
          <p:cNvPr id="137" name="Shape 137"/>
          <p:cNvSpPr txBox="1">
            <a:spLocks noGrp="1"/>
          </p:cNvSpPr>
          <p:nvPr>
            <p:ph type="body" idx="1"/>
          </p:nvPr>
        </p:nvSpPr>
        <p:spPr>
          <a:xfrm>
            <a:off x="311700" y="295225"/>
            <a:ext cx="8520599" cy="5074499"/>
          </a:xfrm>
          <a:prstGeom prst="rect">
            <a:avLst/>
          </a:prstGeom>
        </p:spPr>
        <p:txBody>
          <a:bodyPr lIns="91425" tIns="91425" rIns="91425" bIns="91425" anchor="t" anchorCtr="0">
            <a:noAutofit/>
          </a:bodyPr>
          <a:lstStyle/>
          <a:p>
            <a:pPr rtl="0">
              <a:spcBef>
                <a:spcPts val="0"/>
              </a:spcBef>
              <a:buNone/>
            </a:pPr>
            <a:r>
              <a:rPr lang="en"/>
              <a:t>Anaphora - repetition of </a:t>
            </a:r>
            <a:r>
              <a:rPr lang="en" b="1"/>
              <a:t>words ****Repeats***</a:t>
            </a:r>
          </a:p>
          <a:p>
            <a:pPr rtl="0">
              <a:spcBef>
                <a:spcPts val="0"/>
              </a:spcBef>
              <a:buNone/>
            </a:pPr>
            <a:r>
              <a:rPr lang="en"/>
              <a:t>Parallelism/Parallel Structure - repetition of</a:t>
            </a:r>
            <a:r>
              <a:rPr lang="en" b="1"/>
              <a:t> grammatical structure ***Makes things equal***</a:t>
            </a:r>
          </a:p>
          <a:p>
            <a:pPr rtl="0">
              <a:spcBef>
                <a:spcPts val="0"/>
              </a:spcBef>
              <a:buNone/>
            </a:pPr>
            <a:r>
              <a:rPr lang="en" b="1"/>
              <a:t>“Of the people, by the people, for the people”</a:t>
            </a:r>
          </a:p>
          <a:p>
            <a:pPr marL="457200" lvl="0" indent="-228600" rtl="0">
              <a:spcBef>
                <a:spcPts val="0"/>
              </a:spcBef>
              <a:buChar char="-"/>
            </a:pPr>
            <a:r>
              <a:rPr lang="en" b="1"/>
              <a:t>Parallelism</a:t>
            </a:r>
          </a:p>
          <a:p>
            <a:pPr rtl="0">
              <a:spcBef>
                <a:spcPts val="0"/>
              </a:spcBef>
              <a:buNone/>
            </a:pPr>
            <a:r>
              <a:rPr lang="en" b="1"/>
              <a:t>“Alice ran into the room, into the garden, and into our hearts.”</a:t>
            </a:r>
          </a:p>
          <a:p>
            <a:pPr rtl="0">
              <a:spcBef>
                <a:spcPts val="0"/>
              </a:spcBef>
              <a:buNone/>
            </a:pPr>
            <a:r>
              <a:rPr lang="en" b="1"/>
              <a:t>“To err is human; to forgive divine.”</a:t>
            </a:r>
          </a:p>
          <a:p>
            <a:pPr rtl="0">
              <a:spcBef>
                <a:spcPts val="0"/>
              </a:spcBef>
              <a:buNone/>
            </a:pPr>
            <a:r>
              <a:rPr lang="en" b="1"/>
              <a:t>“Flying is fast, comfortable, and safe”</a:t>
            </a:r>
          </a:p>
          <a:p>
            <a:pPr marL="457200" lvl="0" indent="-228600" rtl="0">
              <a:spcBef>
                <a:spcPts val="0"/>
              </a:spcBef>
              <a:buChar char="-"/>
            </a:pPr>
            <a:r>
              <a:rPr lang="en" b="1"/>
              <a:t>Parallel Structure</a:t>
            </a:r>
          </a:p>
          <a:p>
            <a:pPr rtl="0">
              <a:spcBef>
                <a:spcPts val="0"/>
              </a:spcBef>
              <a:buNone/>
            </a:pPr>
            <a:r>
              <a:rPr lang="en" b="1"/>
              <a:t>“I will fight on the beaches, I will fight in the towns…”</a:t>
            </a:r>
          </a:p>
          <a:p>
            <a:pPr marL="457200" lvl="0" indent="-228600">
              <a:spcBef>
                <a:spcPts val="0"/>
              </a:spcBef>
              <a:buChar char="-"/>
            </a:pPr>
            <a:r>
              <a:rPr lang="en" b="1"/>
              <a:t>Parallel Structure &amp; Anaphora</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Mini-Debate Format</a:t>
            </a:r>
          </a:p>
        </p:txBody>
      </p:sp>
      <p:sp>
        <p:nvSpPr>
          <p:cNvPr id="143" name="Shape 143"/>
          <p:cNvSpPr txBox="1"/>
          <p:nvPr/>
        </p:nvSpPr>
        <p:spPr>
          <a:xfrm>
            <a:off x="311700" y="1093350"/>
            <a:ext cx="6647400" cy="2956799"/>
          </a:xfrm>
          <a:prstGeom prst="rect">
            <a:avLst/>
          </a:prstGeom>
          <a:noFill/>
          <a:ln>
            <a:noFill/>
          </a:ln>
        </p:spPr>
        <p:txBody>
          <a:bodyPr lIns="91425" tIns="91425" rIns="91425" bIns="91425" anchor="t" anchorCtr="0">
            <a:noAutofit/>
          </a:bodyPr>
          <a:lstStyle/>
          <a:p>
            <a:pPr rtl="0">
              <a:spcBef>
                <a:spcPts val="0"/>
              </a:spcBef>
              <a:buNone/>
            </a:pPr>
            <a:r>
              <a:rPr lang="en"/>
              <a:t>Team A Speaker 1 -- 2 minute limit </a:t>
            </a:r>
          </a:p>
          <a:p>
            <a:pPr rtl="0">
              <a:spcBef>
                <a:spcPts val="0"/>
              </a:spcBef>
              <a:buNone/>
            </a:pPr>
            <a:r>
              <a:rPr lang="en"/>
              <a:t>Team B Speaker 1 -- 2 minute limit </a:t>
            </a:r>
          </a:p>
          <a:p>
            <a:pPr rtl="0">
              <a:spcBef>
                <a:spcPts val="0"/>
              </a:spcBef>
              <a:buNone/>
            </a:pPr>
            <a:r>
              <a:rPr lang="en"/>
              <a:t>Timeout – 1 minute Crossfire (between A1 &amp; B1) 2 minute limit </a:t>
            </a:r>
          </a:p>
          <a:p>
            <a:pPr rtl="0">
              <a:spcBef>
                <a:spcPts val="0"/>
              </a:spcBef>
              <a:buNone/>
            </a:pPr>
            <a:r>
              <a:rPr lang="en"/>
              <a:t>Team A Speaker 2 -- 2 minute limit </a:t>
            </a:r>
          </a:p>
          <a:p>
            <a:pPr rtl="0">
              <a:spcBef>
                <a:spcPts val="0"/>
              </a:spcBef>
              <a:buNone/>
            </a:pPr>
            <a:r>
              <a:rPr lang="en"/>
              <a:t>Team B Speaker 2 -- 2 minute limit </a:t>
            </a:r>
          </a:p>
          <a:p>
            <a:pPr rtl="0">
              <a:spcBef>
                <a:spcPts val="0"/>
              </a:spcBef>
              <a:buNone/>
            </a:pPr>
            <a:r>
              <a:rPr lang="en"/>
              <a:t>Timeout – 1 minute Crossfire (between A2 &amp; B2) 2 minute limit </a:t>
            </a:r>
          </a:p>
          <a:p>
            <a:pPr rtl="0">
              <a:spcBef>
                <a:spcPts val="0"/>
              </a:spcBef>
              <a:buNone/>
            </a:pPr>
            <a:r>
              <a:rPr lang="en"/>
              <a:t>Timeout – 2 minutes </a:t>
            </a:r>
          </a:p>
          <a:p>
            <a:pPr rtl="0">
              <a:spcBef>
                <a:spcPts val="0"/>
              </a:spcBef>
              <a:buNone/>
            </a:pPr>
            <a:r>
              <a:rPr lang="en"/>
              <a:t>A1 summary -- 1 minute limit </a:t>
            </a:r>
          </a:p>
          <a:p>
            <a:pPr rtl="0">
              <a:spcBef>
                <a:spcPts val="0"/>
              </a:spcBef>
              <a:buNone/>
            </a:pPr>
            <a:r>
              <a:rPr lang="en"/>
              <a:t>B1 summary -- 1 minute limit </a:t>
            </a:r>
          </a:p>
          <a:p>
            <a:pPr rtl="0">
              <a:spcBef>
                <a:spcPts val="0"/>
              </a:spcBef>
              <a:buNone/>
            </a:pPr>
            <a:r>
              <a:rPr lang="en"/>
              <a:t>Grand Crossfire (all speakers) -- 3 minute limit </a:t>
            </a:r>
          </a:p>
          <a:p>
            <a:pPr rtl="0">
              <a:spcBef>
                <a:spcPts val="0"/>
              </a:spcBef>
              <a:buNone/>
            </a:pPr>
            <a:r>
              <a:rPr lang="en"/>
              <a:t>Timeout – 2 minutes </a:t>
            </a:r>
          </a:p>
          <a:p>
            <a:pPr rtl="0">
              <a:spcBef>
                <a:spcPts val="0"/>
              </a:spcBef>
              <a:buNone/>
            </a:pPr>
            <a:r>
              <a:rPr lang="en"/>
              <a:t>A2 Last Shot -- 1 minute limit </a:t>
            </a:r>
          </a:p>
          <a:p>
            <a:pPr>
              <a:spcBef>
                <a:spcPts val="0"/>
              </a:spcBef>
              <a:buNone/>
            </a:pPr>
            <a:r>
              <a:rPr lang="en"/>
              <a:t>B2 Last Shot -- 1 minute limit</a:t>
            </a:r>
          </a:p>
        </p:txBody>
      </p:sp>
      <p:pic>
        <p:nvPicPr>
          <p:cNvPr id="144" name="Shape 144"/>
          <p:cNvPicPr preferRelativeResize="0"/>
          <p:nvPr/>
        </p:nvPicPr>
        <p:blipFill>
          <a:blip r:embed="rId3">
            <a:alphaModFix/>
          </a:blip>
          <a:stretch>
            <a:fillRect/>
          </a:stretch>
        </p:blipFill>
        <p:spPr>
          <a:xfrm>
            <a:off x="5769175" y="144950"/>
            <a:ext cx="3138475" cy="3138475"/>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155625"/>
            <a:ext cx="8520599" cy="572699"/>
          </a:xfrm>
          <a:prstGeom prst="rect">
            <a:avLst/>
          </a:prstGeom>
        </p:spPr>
        <p:txBody>
          <a:bodyPr lIns="91425" tIns="91425" rIns="91425" bIns="91425" anchor="t" anchorCtr="0">
            <a:noAutofit/>
          </a:bodyPr>
          <a:lstStyle/>
          <a:p>
            <a:pPr algn="ctr">
              <a:spcBef>
                <a:spcPts val="0"/>
              </a:spcBef>
              <a:buNone/>
            </a:pPr>
            <a:r>
              <a:rPr lang="en"/>
              <a:t>Bell Ringer - November 9 &amp; 10, 2015</a:t>
            </a:r>
          </a:p>
        </p:txBody>
      </p:sp>
      <p:sp>
        <p:nvSpPr>
          <p:cNvPr id="150" name="Shape 150"/>
          <p:cNvSpPr txBox="1">
            <a:spLocks noGrp="1"/>
          </p:cNvSpPr>
          <p:nvPr>
            <p:ph type="body" idx="1"/>
          </p:nvPr>
        </p:nvSpPr>
        <p:spPr>
          <a:xfrm>
            <a:off x="58175" y="646800"/>
            <a:ext cx="9032399" cy="4347000"/>
          </a:xfrm>
          <a:prstGeom prst="rect">
            <a:avLst/>
          </a:prstGeom>
          <a:ln w="9525" cap="flat" cmpd="sng">
            <a:solidFill>
              <a:srgbClr val="FFFF00"/>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
              <a:t>Clarifications on </a:t>
            </a:r>
            <a:r>
              <a:rPr lang="en">
                <a:solidFill>
                  <a:srgbClr val="FF0000"/>
                </a:solidFill>
              </a:rPr>
              <a:t>Parallelism</a:t>
            </a:r>
            <a:r>
              <a:rPr lang="en"/>
              <a:t> vs.</a:t>
            </a:r>
            <a:r>
              <a:rPr lang="en">
                <a:solidFill>
                  <a:srgbClr val="8E7CC3"/>
                </a:solidFill>
              </a:rPr>
              <a:t> </a:t>
            </a:r>
            <a:r>
              <a:rPr lang="en">
                <a:solidFill>
                  <a:srgbClr val="93C47D"/>
                </a:solidFill>
              </a:rPr>
              <a:t>Anaphora</a:t>
            </a:r>
          </a:p>
          <a:p>
            <a:pPr marL="457200" lvl="0" indent="-228600" rtl="0">
              <a:spcBef>
                <a:spcPts val="0"/>
              </a:spcBef>
              <a:buClr>
                <a:srgbClr val="FF0000"/>
              </a:buClr>
            </a:pPr>
            <a:r>
              <a:rPr lang="en">
                <a:solidFill>
                  <a:srgbClr val="FF0000"/>
                </a:solidFill>
              </a:rPr>
              <a:t>Anaphora = REPETITION at the </a:t>
            </a:r>
            <a:r>
              <a:rPr lang="en" u="sng">
                <a:solidFill>
                  <a:srgbClr val="FF0000"/>
                </a:solidFill>
              </a:rPr>
              <a:t>beginning</a:t>
            </a:r>
            <a:r>
              <a:rPr lang="en">
                <a:solidFill>
                  <a:srgbClr val="FF0000"/>
                </a:solidFill>
              </a:rPr>
              <a:t> of a sentence(s) or phrase(s).</a:t>
            </a:r>
          </a:p>
          <a:p>
            <a:pPr marL="457200" lvl="0" indent="-228600" rtl="0">
              <a:spcBef>
                <a:spcPts val="0"/>
              </a:spcBef>
              <a:buClr>
                <a:srgbClr val="6AA84F"/>
              </a:buClr>
            </a:pPr>
            <a:r>
              <a:rPr lang="en">
                <a:solidFill>
                  <a:srgbClr val="6AA84F"/>
                </a:solidFill>
              </a:rPr>
              <a:t>Parallelism = PATTERN of words that create a </a:t>
            </a:r>
            <a:r>
              <a:rPr lang="en" u="sng">
                <a:solidFill>
                  <a:srgbClr val="6AA84F"/>
                </a:solidFill>
              </a:rPr>
              <a:t>rhythm &amp; flow - </a:t>
            </a:r>
            <a:r>
              <a:rPr lang="en">
                <a:solidFill>
                  <a:srgbClr val="6AA84F"/>
                </a:solidFill>
              </a:rPr>
              <a:t>showing ideas are all of equal importance</a:t>
            </a:r>
          </a:p>
          <a:p>
            <a:pPr rtl="0">
              <a:spcBef>
                <a:spcPts val="0"/>
              </a:spcBef>
              <a:buNone/>
            </a:pPr>
            <a:r>
              <a:rPr lang="en" u="sng">
                <a:solidFill>
                  <a:srgbClr val="000000"/>
                </a:solidFill>
              </a:rPr>
              <a:t>Does this sentence display parallelism? If not, adjust so it is parallel:</a:t>
            </a:r>
          </a:p>
          <a:p>
            <a:pPr marL="457200" lvl="0" indent="-298450" rtl="0">
              <a:spcBef>
                <a:spcPts val="0"/>
              </a:spcBef>
              <a:buClr>
                <a:srgbClr val="000000"/>
              </a:buClr>
              <a:buSzPct val="100000"/>
              <a:buFont typeface="Courier New"/>
              <a:buAutoNum type="arabicPeriod"/>
            </a:pPr>
            <a:r>
              <a:rPr lang="en" sz="1100">
                <a:solidFill>
                  <a:srgbClr val="000000"/>
                </a:solidFill>
                <a:highlight>
                  <a:srgbClr val="FFFFFF"/>
                </a:highlight>
                <a:latin typeface="Courier New"/>
                <a:ea typeface="Courier New"/>
                <a:cs typeface="Courier New"/>
                <a:sym typeface="Courier New"/>
              </a:rPr>
              <a:t>Mary likes hiking, swimming, and bicycling.</a:t>
            </a:r>
          </a:p>
          <a:p>
            <a:pPr marL="457200" lvl="0" indent="-298450" rtl="0">
              <a:spcBef>
                <a:spcPts val="0"/>
              </a:spcBef>
              <a:buClr>
                <a:srgbClr val="000000"/>
              </a:buClr>
              <a:buSzPct val="100000"/>
              <a:buFont typeface="Courier New"/>
              <a:buAutoNum type="arabicPeriod"/>
            </a:pPr>
            <a:r>
              <a:rPr lang="en" sz="1100">
                <a:solidFill>
                  <a:srgbClr val="000000"/>
                </a:solidFill>
                <a:highlight>
                  <a:srgbClr val="FFFFFF"/>
                </a:highlight>
                <a:latin typeface="Courier New"/>
                <a:ea typeface="Courier New"/>
                <a:cs typeface="Courier New"/>
                <a:sym typeface="Courier New"/>
              </a:rPr>
              <a:t>Mary likes hiking, swimming, and to ride a bicycle.</a:t>
            </a:r>
          </a:p>
          <a:p>
            <a:pPr marL="457200" lvl="0" indent="-298450" rtl="0">
              <a:spcBef>
                <a:spcPts val="0"/>
              </a:spcBef>
              <a:buClr>
                <a:srgbClr val="000000"/>
              </a:buClr>
              <a:buSzPct val="100000"/>
              <a:buFont typeface="Courier New"/>
              <a:buAutoNum type="arabicPeriod"/>
            </a:pPr>
            <a:r>
              <a:rPr lang="en" sz="1100">
                <a:solidFill>
                  <a:srgbClr val="000000"/>
                </a:solidFill>
                <a:highlight>
                  <a:srgbClr val="FFFFFF"/>
                </a:highlight>
                <a:latin typeface="Courier New"/>
                <a:ea typeface="Courier New"/>
                <a:cs typeface="Courier New"/>
                <a:sym typeface="Courier New"/>
              </a:rPr>
              <a:t>The production manager was asked to write his report quickly, accurately, and in a detailed manner.</a:t>
            </a:r>
          </a:p>
          <a:p>
            <a:pPr marL="457200" lvl="0" indent="-298450" rtl="0">
              <a:spcBef>
                <a:spcPts val="0"/>
              </a:spcBef>
              <a:buClr>
                <a:srgbClr val="000000"/>
              </a:buClr>
              <a:buSzPct val="100000"/>
              <a:buFont typeface="Courier New"/>
              <a:buAutoNum type="arabicPeriod"/>
            </a:pPr>
            <a:r>
              <a:rPr lang="en" sz="1100">
                <a:solidFill>
                  <a:srgbClr val="000000"/>
                </a:solidFill>
                <a:highlight>
                  <a:srgbClr val="FFFFFF"/>
                </a:highlight>
                <a:latin typeface="Courier New"/>
                <a:ea typeface="Courier New"/>
                <a:cs typeface="Courier New"/>
                <a:sym typeface="Courier New"/>
              </a:rPr>
              <a:t>Mary likes to hike, to swim, and to ride a bicycle.</a:t>
            </a:r>
          </a:p>
          <a:p>
            <a:pPr marL="457200" lvl="0" indent="-298450" rtl="0">
              <a:spcBef>
                <a:spcPts val="0"/>
              </a:spcBef>
              <a:buClr>
                <a:srgbClr val="000000"/>
              </a:buClr>
              <a:buSzPct val="100000"/>
              <a:buFont typeface="Courier New"/>
              <a:buAutoNum type="arabicPeriod"/>
            </a:pPr>
            <a:r>
              <a:rPr lang="en" sz="1100">
                <a:solidFill>
                  <a:srgbClr val="000000"/>
                </a:solidFill>
                <a:highlight>
                  <a:srgbClr val="FFFFFF"/>
                </a:highlight>
                <a:latin typeface="Courier New"/>
                <a:ea typeface="Courier New"/>
                <a:cs typeface="Courier New"/>
                <a:sym typeface="Courier New"/>
              </a:rPr>
              <a:t>Mary likes to hike, swim, and ride a bicycle.</a:t>
            </a:r>
          </a:p>
          <a:p>
            <a:pPr marL="457200" lvl="0" indent="-298450" rtl="0">
              <a:spcBef>
                <a:spcPts val="0"/>
              </a:spcBef>
              <a:buClr>
                <a:srgbClr val="000000"/>
              </a:buClr>
              <a:buSzPct val="100000"/>
              <a:buFont typeface="Courier New"/>
              <a:buAutoNum type="arabicPeriod"/>
            </a:pPr>
            <a:r>
              <a:rPr lang="en" sz="1100">
                <a:solidFill>
                  <a:srgbClr val="000000"/>
                </a:solidFill>
                <a:highlight>
                  <a:srgbClr val="FFFFFF"/>
                </a:highlight>
                <a:latin typeface="Courier New"/>
                <a:ea typeface="Courier New"/>
                <a:cs typeface="Courier New"/>
                <a:sym typeface="Courier New"/>
              </a:rPr>
              <a:t>The coach told the players that they should get a lot of sleep, that they should not eat too much, and to do some warm-up exercises before the game.</a:t>
            </a:r>
          </a:p>
          <a:p>
            <a:pPr marL="457200" lvl="0" indent="-298450" rtl="0">
              <a:spcBef>
                <a:spcPts val="0"/>
              </a:spcBef>
              <a:buClr>
                <a:srgbClr val="000000"/>
              </a:buClr>
              <a:buSzPct val="100000"/>
              <a:buFont typeface="Courier New"/>
              <a:buAutoNum type="arabicPeriod"/>
            </a:pPr>
            <a:r>
              <a:rPr lang="en" sz="1100">
                <a:solidFill>
                  <a:srgbClr val="000000"/>
                </a:solidFill>
                <a:highlight>
                  <a:srgbClr val="FFFFFF"/>
                </a:highlight>
                <a:latin typeface="Courier New"/>
                <a:ea typeface="Courier New"/>
                <a:cs typeface="Courier New"/>
                <a:sym typeface="Courier New"/>
              </a:rPr>
              <a:t>The salesman expected that he would present his product at the meeting, that there would be time for him to show his slide presentation, and that questions would be asked by prospective buyers. </a:t>
            </a:r>
          </a:p>
          <a:p>
            <a:pPr marL="457200" lvl="0" indent="-298450">
              <a:spcBef>
                <a:spcPts val="0"/>
              </a:spcBef>
              <a:buClr>
                <a:srgbClr val="000000"/>
              </a:buClr>
              <a:buSzPct val="100000"/>
              <a:buFont typeface="Courier New"/>
              <a:buAutoNum type="arabicPeriod"/>
            </a:pPr>
            <a:r>
              <a:rPr lang="en" sz="1100">
                <a:solidFill>
                  <a:srgbClr val="000000"/>
                </a:solidFill>
                <a:highlight>
                  <a:srgbClr val="FFFFFF"/>
                </a:highlight>
                <a:latin typeface="Courier New"/>
                <a:ea typeface="Courier New"/>
                <a:cs typeface="Courier New"/>
                <a:sym typeface="Courier New"/>
              </a:rPr>
              <a:t>The dictionary can be used to find these: word meanings,pronunciations, correct spellings, and looking up irregular verbs.</a:t>
            </a:r>
          </a:p>
        </p:txBody>
      </p:sp>
      <p:sp>
        <p:nvSpPr>
          <p:cNvPr id="151" name="Shape 151"/>
          <p:cNvSpPr txBox="1"/>
          <p:nvPr/>
        </p:nvSpPr>
        <p:spPr>
          <a:xfrm>
            <a:off x="58175" y="41550"/>
            <a:ext cx="1370999" cy="955500"/>
          </a:xfrm>
          <a:prstGeom prst="rect">
            <a:avLst/>
          </a:prstGeom>
          <a:solidFill>
            <a:srgbClr val="DD7E6B"/>
          </a:solidFill>
          <a:ln>
            <a:noFill/>
          </a:ln>
        </p:spPr>
        <p:txBody>
          <a:bodyPr lIns="91425" tIns="91425" rIns="91425" bIns="91425" anchor="t" anchorCtr="0">
            <a:noAutofit/>
          </a:bodyPr>
          <a:lstStyle/>
          <a:p>
            <a:pPr algn="ctr">
              <a:spcBef>
                <a:spcPts val="0"/>
              </a:spcBef>
              <a:buNone/>
            </a:pPr>
            <a:r>
              <a:rPr lang="en"/>
              <a:t>You have 7 minutes to complete this task</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12000" y="71100"/>
            <a:ext cx="8520599" cy="572699"/>
          </a:xfrm>
          <a:prstGeom prst="rect">
            <a:avLst/>
          </a:prstGeom>
        </p:spPr>
        <p:txBody>
          <a:bodyPr lIns="91425" tIns="91425" rIns="91425" bIns="91425" anchor="t" anchorCtr="0">
            <a:noAutofit/>
          </a:bodyPr>
          <a:lstStyle/>
          <a:p>
            <a:pPr>
              <a:spcBef>
                <a:spcPts val="0"/>
              </a:spcBef>
              <a:buNone/>
            </a:pPr>
            <a:r>
              <a:rPr lang="en"/>
              <a:t>Are these parallel?</a:t>
            </a:r>
          </a:p>
        </p:txBody>
      </p:sp>
      <p:sp>
        <p:nvSpPr>
          <p:cNvPr id="157" name="Shape 157"/>
          <p:cNvSpPr txBox="1">
            <a:spLocks noGrp="1"/>
          </p:cNvSpPr>
          <p:nvPr>
            <p:ph type="body" idx="1"/>
          </p:nvPr>
        </p:nvSpPr>
        <p:spPr>
          <a:xfrm>
            <a:off x="212000" y="643800"/>
            <a:ext cx="8520599" cy="4333499"/>
          </a:xfrm>
          <a:prstGeom prst="rect">
            <a:avLst/>
          </a:prstGeom>
        </p:spPr>
        <p:txBody>
          <a:bodyPr lIns="91425" tIns="91425" rIns="91425" bIns="91425" anchor="t" anchorCtr="0">
            <a:noAutofit/>
          </a:bodyPr>
          <a:lstStyle/>
          <a:p>
            <a:pPr marL="457200" lvl="0" indent="-317500" rtl="0">
              <a:lnSpc>
                <a:spcPct val="100000"/>
              </a:lnSpc>
              <a:spcBef>
                <a:spcPts val="0"/>
              </a:spcBef>
              <a:spcAft>
                <a:spcPts val="400"/>
              </a:spcAft>
              <a:buClr>
                <a:srgbClr val="000000"/>
              </a:buClr>
              <a:buSzPct val="100000"/>
              <a:buFont typeface="Verdana"/>
              <a:buAutoNum type="arabicPeriod" startAt="9"/>
            </a:pPr>
            <a:r>
              <a:rPr lang="en" sz="1400">
                <a:solidFill>
                  <a:srgbClr val="000000"/>
                </a:solidFill>
                <a:highlight>
                  <a:srgbClr val="FFFFFF"/>
                </a:highlight>
                <a:latin typeface="Verdana"/>
                <a:ea typeface="Verdana"/>
                <a:cs typeface="Verdana"/>
                <a:sym typeface="Verdana"/>
              </a:rPr>
              <a:t>"You can fool all the people some of the time, and some of the people all the time, but you cannot fool all the people all the time." - Abraham Lincoln</a:t>
            </a:r>
          </a:p>
          <a:p>
            <a:pPr lvl="0" rtl="0">
              <a:lnSpc>
                <a:spcPct val="100000"/>
              </a:lnSpc>
              <a:spcBef>
                <a:spcPts val="0"/>
              </a:spcBef>
              <a:spcAft>
                <a:spcPts val="400"/>
              </a:spcAft>
              <a:buNone/>
            </a:pPr>
            <a:endParaRPr sz="1400">
              <a:solidFill>
                <a:srgbClr val="000000"/>
              </a:solidFill>
              <a:highlight>
                <a:srgbClr val="FFFFFF"/>
              </a:highlight>
              <a:latin typeface="Verdana"/>
              <a:ea typeface="Verdana"/>
              <a:cs typeface="Verdana"/>
              <a:sym typeface="Verdana"/>
            </a:endParaRPr>
          </a:p>
          <a:p>
            <a:pPr marL="457200" lvl="0" indent="-317500" algn="just" rtl="0">
              <a:lnSpc>
                <a:spcPct val="100000"/>
              </a:lnSpc>
              <a:spcBef>
                <a:spcPts val="0"/>
              </a:spcBef>
              <a:spcAft>
                <a:spcPts val="400"/>
              </a:spcAft>
              <a:buClr>
                <a:srgbClr val="000000"/>
              </a:buClr>
              <a:buSzPct val="100000"/>
              <a:buFont typeface="Verdana"/>
              <a:buAutoNum type="arabicPeriod" startAt="9"/>
            </a:pPr>
            <a:r>
              <a:rPr lang="en" sz="1400">
                <a:solidFill>
                  <a:srgbClr val="000000"/>
                </a:solidFill>
                <a:highlight>
                  <a:srgbClr val="FFFFFF"/>
                </a:highlight>
                <a:latin typeface="Verdana"/>
                <a:ea typeface="Verdana"/>
                <a:cs typeface="Verdana"/>
                <a:sym typeface="Verdana"/>
              </a:rPr>
              <a:t>"Ask not what your country can do for you; ask what you can do for your country." - John F. Kennedy</a:t>
            </a:r>
          </a:p>
          <a:p>
            <a:pPr lvl="0" algn="just" rtl="0">
              <a:lnSpc>
                <a:spcPct val="100000"/>
              </a:lnSpc>
              <a:spcBef>
                <a:spcPts val="0"/>
              </a:spcBef>
              <a:spcAft>
                <a:spcPts val="400"/>
              </a:spcAft>
              <a:buNone/>
            </a:pPr>
            <a:endParaRPr sz="1400">
              <a:solidFill>
                <a:srgbClr val="000000"/>
              </a:solidFill>
              <a:highlight>
                <a:srgbClr val="FFFFFF"/>
              </a:highlight>
              <a:latin typeface="Verdana"/>
              <a:ea typeface="Verdana"/>
              <a:cs typeface="Verdana"/>
              <a:sym typeface="Verdana"/>
            </a:endParaRPr>
          </a:p>
          <a:p>
            <a:pPr marL="457200" lvl="0" indent="-317500" algn="just" rtl="0">
              <a:lnSpc>
                <a:spcPct val="100000"/>
              </a:lnSpc>
              <a:spcBef>
                <a:spcPts val="0"/>
              </a:spcBef>
              <a:spcAft>
                <a:spcPts val="400"/>
              </a:spcAft>
              <a:buClr>
                <a:srgbClr val="000000"/>
              </a:buClr>
              <a:buSzPct val="100000"/>
              <a:buFont typeface="Verdana"/>
              <a:buAutoNum type="arabicPeriod" startAt="9"/>
            </a:pPr>
            <a:r>
              <a:rPr lang="en" sz="1400">
                <a:solidFill>
                  <a:srgbClr val="000000"/>
                </a:solidFill>
                <a:highlight>
                  <a:srgbClr val="FFFFFF"/>
                </a:highlight>
                <a:latin typeface="Verdana"/>
                <a:ea typeface="Verdana"/>
                <a:cs typeface="Verdana"/>
                <a:sym typeface="Verdana"/>
              </a:rPr>
              <a:t>"We are not satisfied, and we will not be satisfied until justice rolls down like waters and righteousness like a mighty stream." - Rev. Martin Luther King, Jr.</a:t>
            </a:r>
          </a:p>
          <a:p>
            <a:pPr lvl="0" algn="just" rtl="0">
              <a:lnSpc>
                <a:spcPct val="100000"/>
              </a:lnSpc>
              <a:spcBef>
                <a:spcPts val="0"/>
              </a:spcBef>
              <a:spcAft>
                <a:spcPts val="400"/>
              </a:spcAft>
              <a:buNone/>
            </a:pPr>
            <a:endParaRPr sz="1400">
              <a:solidFill>
                <a:srgbClr val="000000"/>
              </a:solidFill>
              <a:highlight>
                <a:srgbClr val="FFFFFF"/>
              </a:highlight>
              <a:latin typeface="Verdana"/>
              <a:ea typeface="Verdana"/>
              <a:cs typeface="Verdana"/>
              <a:sym typeface="Verdana"/>
            </a:endParaRPr>
          </a:p>
          <a:p>
            <a:pPr marL="457200" lvl="0" indent="-317500" rtl="0">
              <a:lnSpc>
                <a:spcPct val="100000"/>
              </a:lnSpc>
              <a:spcBef>
                <a:spcPts val="0"/>
              </a:spcBef>
              <a:spcAft>
                <a:spcPts val="400"/>
              </a:spcAft>
              <a:buClr>
                <a:srgbClr val="000000"/>
              </a:buClr>
              <a:buSzPct val="100000"/>
              <a:buFont typeface="Verdana"/>
              <a:buAutoNum type="arabicPeriod" startAt="9"/>
            </a:pPr>
            <a:r>
              <a:rPr lang="en" sz="1400">
                <a:solidFill>
                  <a:srgbClr val="000000"/>
                </a:solidFill>
                <a:highlight>
                  <a:srgbClr val="FFFFFF"/>
                </a:highlight>
                <a:latin typeface="Verdana"/>
                <a:ea typeface="Verdana"/>
                <a:cs typeface="Verdana"/>
                <a:sym typeface="Verdana"/>
              </a:rPr>
              <a:t>Working on tall bridges requires tremendous balance, amazing agility, and will create an eventual lack of fear. </a:t>
            </a:r>
          </a:p>
          <a:p>
            <a:pPr lvl="0" rtl="0">
              <a:lnSpc>
                <a:spcPct val="100000"/>
              </a:lnSpc>
              <a:spcBef>
                <a:spcPts val="0"/>
              </a:spcBef>
              <a:spcAft>
                <a:spcPts val="400"/>
              </a:spcAft>
              <a:buNone/>
            </a:pPr>
            <a:endParaRPr sz="1400">
              <a:solidFill>
                <a:srgbClr val="000000"/>
              </a:solidFill>
              <a:highlight>
                <a:srgbClr val="FFFFFF"/>
              </a:highlight>
              <a:latin typeface="Verdana"/>
              <a:ea typeface="Verdana"/>
              <a:cs typeface="Verdana"/>
              <a:sym typeface="Verdana"/>
            </a:endParaRPr>
          </a:p>
          <a:p>
            <a:pPr marL="457200" lvl="0" indent="-317500" rtl="0">
              <a:lnSpc>
                <a:spcPct val="100000"/>
              </a:lnSpc>
              <a:spcBef>
                <a:spcPts val="0"/>
              </a:spcBef>
              <a:spcAft>
                <a:spcPts val="400"/>
              </a:spcAft>
              <a:buClr>
                <a:srgbClr val="000000"/>
              </a:buClr>
              <a:buSzPct val="100000"/>
              <a:buFont typeface="Verdana"/>
              <a:buAutoNum type="arabicPeriod" startAt="9"/>
            </a:pPr>
            <a:r>
              <a:rPr lang="en" sz="1400">
                <a:solidFill>
                  <a:srgbClr val="000000"/>
                </a:solidFill>
                <a:highlight>
                  <a:srgbClr val="FFFFFF"/>
                </a:highlight>
                <a:latin typeface="Verdana"/>
                <a:ea typeface="Verdana"/>
                <a:cs typeface="Verdana"/>
                <a:sym typeface="Verdana"/>
              </a:rPr>
              <a:t>The doctor has the responsibility of providing the examinations and to review the medical history of the employees.</a:t>
            </a:r>
          </a:p>
          <a:p>
            <a:pPr lvl="0" rtl="0">
              <a:lnSpc>
                <a:spcPct val="100000"/>
              </a:lnSpc>
              <a:spcBef>
                <a:spcPts val="0"/>
              </a:spcBef>
              <a:spcAft>
                <a:spcPts val="400"/>
              </a:spcAft>
              <a:buNone/>
            </a:pPr>
            <a:endParaRPr sz="1400">
              <a:solidFill>
                <a:srgbClr val="000000"/>
              </a:solidFill>
              <a:highlight>
                <a:srgbClr val="FFFFFF"/>
              </a:highlight>
              <a:latin typeface="Verdana"/>
              <a:ea typeface="Verdana"/>
              <a:cs typeface="Verdana"/>
              <a:sym typeface="Verdana"/>
            </a:endParaRPr>
          </a:p>
          <a:p>
            <a:pPr marL="457200" lvl="0" indent="-317500" rtl="0">
              <a:lnSpc>
                <a:spcPct val="100000"/>
              </a:lnSpc>
              <a:spcBef>
                <a:spcPts val="0"/>
              </a:spcBef>
              <a:spcAft>
                <a:spcPts val="400"/>
              </a:spcAft>
              <a:buClr>
                <a:srgbClr val="000000"/>
              </a:buClr>
              <a:buSzPct val="100000"/>
              <a:buFont typeface="Verdana"/>
              <a:buAutoNum type="arabicPeriod" startAt="9"/>
            </a:pPr>
            <a:r>
              <a:rPr lang="en" sz="1400">
                <a:solidFill>
                  <a:srgbClr val="000000"/>
                </a:solidFill>
                <a:highlight>
                  <a:srgbClr val="FFFFFF"/>
                </a:highlight>
                <a:latin typeface="Verdana"/>
                <a:ea typeface="Verdana"/>
                <a:cs typeface="Verdana"/>
                <a:sym typeface="Verdana"/>
              </a:rPr>
              <a:t>In assembling the basketball team, we looked for players whose style of play was physical, whose backgrounds were impressive, and whose potential was boundless.</a:t>
            </a:r>
          </a:p>
          <a:p>
            <a:pPr lvl="0">
              <a:spcBef>
                <a:spcPts val="0"/>
              </a:spcBef>
              <a:buNone/>
            </a:pPr>
            <a:endParaRPr sz="850">
              <a:solidFill>
                <a:srgbClr val="000000"/>
              </a:solidFill>
              <a:highlight>
                <a:srgbClr val="FFFFFF"/>
              </a:highlight>
              <a:latin typeface="Verdana"/>
              <a:ea typeface="Verdana"/>
              <a:cs typeface="Verdana"/>
              <a:sym typeface="Verdana"/>
            </a:endParaRP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5729425" y="3429000"/>
            <a:ext cx="3078600" cy="1623899"/>
          </a:xfrm>
          <a:prstGeom prst="rect">
            <a:avLst/>
          </a:prstGeom>
        </p:spPr>
        <p:txBody>
          <a:bodyPr lIns="91425" tIns="91425" rIns="91425" bIns="91425" anchor="t" anchorCtr="0">
            <a:noAutofit/>
          </a:bodyPr>
          <a:lstStyle/>
          <a:p>
            <a:pPr algn="ctr">
              <a:spcBef>
                <a:spcPts val="0"/>
              </a:spcBef>
              <a:buNone/>
            </a:pPr>
            <a:r>
              <a:rPr lang="en"/>
              <a:t>What rhetorical device is used here?</a:t>
            </a:r>
          </a:p>
        </p:txBody>
      </p:sp>
      <p:pic>
        <p:nvPicPr>
          <p:cNvPr id="163" name="Shape 163"/>
          <p:cNvPicPr preferRelativeResize="0"/>
          <p:nvPr/>
        </p:nvPicPr>
        <p:blipFill>
          <a:blip r:embed="rId3">
            <a:alphaModFix/>
          </a:blip>
          <a:stretch>
            <a:fillRect/>
          </a:stretch>
        </p:blipFill>
        <p:spPr>
          <a:xfrm>
            <a:off x="0" y="814325"/>
            <a:ext cx="5482999" cy="4329174"/>
          </a:xfrm>
          <a:prstGeom prst="rect">
            <a:avLst/>
          </a:prstGeom>
          <a:noFill/>
          <a:ln>
            <a:noFill/>
          </a:ln>
        </p:spPr>
      </p:pic>
      <p:pic>
        <p:nvPicPr>
          <p:cNvPr id="164" name="Shape 164"/>
          <p:cNvPicPr preferRelativeResize="0"/>
          <p:nvPr/>
        </p:nvPicPr>
        <p:blipFill>
          <a:blip r:embed="rId4">
            <a:alphaModFix/>
          </a:blip>
          <a:stretch>
            <a:fillRect/>
          </a:stretch>
        </p:blipFill>
        <p:spPr>
          <a:xfrm>
            <a:off x="3429000" y="0"/>
            <a:ext cx="5715000" cy="3429000"/>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69075" y="211325"/>
            <a:ext cx="3202800" cy="1027200"/>
          </a:xfrm>
          <a:prstGeom prst="rect">
            <a:avLst/>
          </a:prstGeom>
        </p:spPr>
        <p:txBody>
          <a:bodyPr lIns="91425" tIns="91425" rIns="91425" bIns="91425" anchor="t" anchorCtr="0">
            <a:noAutofit/>
          </a:bodyPr>
          <a:lstStyle/>
          <a:p>
            <a:pPr rtl="0">
              <a:spcBef>
                <a:spcPts val="0"/>
              </a:spcBef>
              <a:buNone/>
            </a:pPr>
            <a:r>
              <a:rPr lang="en"/>
              <a:t>Bell Ringer - </a:t>
            </a:r>
          </a:p>
          <a:p>
            <a:pPr>
              <a:spcBef>
                <a:spcPts val="0"/>
              </a:spcBef>
              <a:buNone/>
            </a:pPr>
            <a:r>
              <a:rPr lang="en"/>
              <a:t>November 11, 2015 </a:t>
            </a:r>
          </a:p>
        </p:txBody>
      </p:sp>
      <p:sp>
        <p:nvSpPr>
          <p:cNvPr id="170" name="Shape 170"/>
          <p:cNvSpPr txBox="1">
            <a:spLocks noGrp="1"/>
          </p:cNvSpPr>
          <p:nvPr>
            <p:ph type="body" idx="1"/>
          </p:nvPr>
        </p:nvSpPr>
        <p:spPr>
          <a:xfrm>
            <a:off x="97400" y="1607675"/>
            <a:ext cx="6641399"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b="1"/>
              <a:t>Grab a laptop and log on (if they are here...if not, use your phone)</a:t>
            </a:r>
          </a:p>
          <a:p>
            <a:pPr marL="457200" lvl="0" indent="-228600" rtl="0">
              <a:spcBef>
                <a:spcPts val="0"/>
              </a:spcBef>
              <a:buAutoNum type="arabicPeriod"/>
            </a:pPr>
            <a:r>
              <a:rPr lang="en" b="1"/>
              <a:t>There is a list in front of you called, “List of Rhetorical Devices.”</a:t>
            </a:r>
          </a:p>
          <a:p>
            <a:pPr marL="457200" lvl="0" indent="-228600" rtl="0">
              <a:spcBef>
                <a:spcPts val="0"/>
              </a:spcBef>
              <a:buAutoNum type="arabicPeriod"/>
            </a:pPr>
            <a:r>
              <a:rPr lang="en" b="1"/>
              <a:t>You are working with the people in your table team.</a:t>
            </a:r>
          </a:p>
          <a:p>
            <a:pPr marL="457200" lvl="0" indent="-228600" rtl="0">
              <a:spcBef>
                <a:spcPts val="0"/>
              </a:spcBef>
              <a:buAutoNum type="arabicPeriod"/>
            </a:pPr>
            <a:r>
              <a:rPr lang="en" b="1"/>
              <a:t>You will be researching 2 of these devices and presenting them to the class.</a:t>
            </a:r>
          </a:p>
          <a:p>
            <a:pPr marL="457200" lvl="0" indent="-228600" rtl="0">
              <a:spcBef>
                <a:spcPts val="0"/>
              </a:spcBef>
              <a:buAutoNum type="arabicPeriod"/>
            </a:pPr>
            <a:r>
              <a:rPr lang="en" b="1"/>
              <a:t>Sign up for the desired devices on the front whiteboard.</a:t>
            </a:r>
          </a:p>
          <a:p>
            <a:pPr marL="457200" lvl="0" indent="-228600">
              <a:spcBef>
                <a:spcPts val="0"/>
              </a:spcBef>
              <a:buAutoNum type="arabicPeriod"/>
            </a:pPr>
            <a:r>
              <a:rPr lang="en" b="1"/>
              <a:t>Be ready to present at 1:05pm.</a:t>
            </a:r>
          </a:p>
        </p:txBody>
      </p:sp>
      <p:pic>
        <p:nvPicPr>
          <p:cNvPr id="171" name="Shape 171"/>
          <p:cNvPicPr preferRelativeResize="0"/>
          <p:nvPr/>
        </p:nvPicPr>
        <p:blipFill>
          <a:blip r:embed="rId3">
            <a:alphaModFix/>
          </a:blip>
          <a:stretch>
            <a:fillRect/>
          </a:stretch>
        </p:blipFill>
        <p:spPr>
          <a:xfrm>
            <a:off x="7020444" y="1964524"/>
            <a:ext cx="2123549" cy="2702721"/>
          </a:xfrm>
          <a:prstGeom prst="rect">
            <a:avLst/>
          </a:prstGeom>
          <a:noFill/>
          <a:ln>
            <a:noFill/>
          </a:ln>
        </p:spPr>
      </p:pic>
      <p:pic>
        <p:nvPicPr>
          <p:cNvPr id="172" name="Shape 172"/>
          <p:cNvPicPr preferRelativeResize="0"/>
          <p:nvPr/>
        </p:nvPicPr>
        <p:blipFill>
          <a:blip r:embed="rId4">
            <a:alphaModFix/>
          </a:blip>
          <a:stretch>
            <a:fillRect/>
          </a:stretch>
        </p:blipFill>
        <p:spPr>
          <a:xfrm>
            <a:off x="7286875" y="0"/>
            <a:ext cx="1712099" cy="2042299"/>
          </a:xfrm>
          <a:prstGeom prst="rect">
            <a:avLst/>
          </a:prstGeom>
          <a:noFill/>
          <a:ln>
            <a:noFill/>
          </a:ln>
        </p:spPr>
      </p:pic>
      <p:pic>
        <p:nvPicPr>
          <p:cNvPr id="173" name="Shape 173"/>
          <p:cNvPicPr preferRelativeResize="0"/>
          <p:nvPr/>
        </p:nvPicPr>
        <p:blipFill>
          <a:blip r:embed="rId5">
            <a:alphaModFix/>
          </a:blip>
          <a:stretch>
            <a:fillRect/>
          </a:stretch>
        </p:blipFill>
        <p:spPr>
          <a:xfrm>
            <a:off x="4557700" y="0"/>
            <a:ext cx="2600325" cy="1733549"/>
          </a:xfrm>
          <a:prstGeom prst="rect">
            <a:avLst/>
          </a:prstGeom>
          <a:noFill/>
          <a:ln>
            <a:noFill/>
          </a:ln>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lgn="ctr">
              <a:spcBef>
                <a:spcPts val="0"/>
              </a:spcBef>
              <a:buNone/>
            </a:pPr>
            <a:r>
              <a:rPr lang="en"/>
              <a:t>Goal of the Persuasive Speeches</a:t>
            </a:r>
          </a:p>
        </p:txBody>
      </p:sp>
      <p:sp>
        <p:nvSpPr>
          <p:cNvPr id="179" name="Shape 179"/>
          <p:cNvSpPr txBox="1">
            <a:spLocks noGrp="1"/>
          </p:cNvSpPr>
          <p:nvPr>
            <p:ph type="body" idx="1"/>
          </p:nvPr>
        </p:nvSpPr>
        <p:spPr>
          <a:xfrm>
            <a:off x="311700" y="1152475"/>
            <a:ext cx="8520599" cy="3416400"/>
          </a:xfrm>
          <a:prstGeom prst="rect">
            <a:avLst/>
          </a:prstGeom>
          <a:solidFill>
            <a:srgbClr val="FF9900"/>
          </a:solidFill>
        </p:spPr>
        <p:txBody>
          <a:bodyPr lIns="91425" tIns="91425" rIns="91425" bIns="91425" anchor="t" anchorCtr="0">
            <a:noAutofit/>
          </a:bodyPr>
          <a:lstStyle/>
          <a:p>
            <a:pPr algn="ctr" rtl="0">
              <a:spcBef>
                <a:spcPts val="0"/>
              </a:spcBef>
              <a:buNone/>
            </a:pPr>
            <a:r>
              <a:rPr lang="en"/>
              <a:t>The effect should be to persuade for change.</a:t>
            </a:r>
          </a:p>
          <a:p>
            <a:pPr algn="ctr" rtl="0">
              <a:spcBef>
                <a:spcPts val="0"/>
              </a:spcBef>
              <a:buNone/>
            </a:pPr>
            <a:r>
              <a:rPr lang="en">
                <a:solidFill>
                  <a:srgbClr val="000000"/>
                </a:solidFill>
                <a:highlight>
                  <a:srgbClr val="FFFFFF"/>
                </a:highlight>
                <a:latin typeface="Droid Sans"/>
                <a:ea typeface="Droid Sans"/>
                <a:cs typeface="Droid Sans"/>
                <a:sym typeface="Droid Sans"/>
              </a:rPr>
              <a:t>The </a:t>
            </a:r>
            <a:r>
              <a:rPr lang="en" u="sng">
                <a:solidFill>
                  <a:srgbClr val="24364F"/>
                </a:solidFill>
                <a:highlight>
                  <a:srgbClr val="FFFFFF"/>
                </a:highlight>
                <a:latin typeface="Droid Sans"/>
                <a:ea typeface="Droid Sans"/>
                <a:cs typeface="Droid Sans"/>
                <a:sym typeface="Droid Sans"/>
                <a:hlinkClick r:id="rId3"/>
              </a:rPr>
              <a:t>persuasive essay</a:t>
            </a:r>
            <a:r>
              <a:rPr lang="en">
                <a:solidFill>
                  <a:srgbClr val="000000"/>
                </a:solidFill>
                <a:highlight>
                  <a:srgbClr val="FFFFFF"/>
                </a:highlight>
                <a:latin typeface="Droid Sans"/>
                <a:ea typeface="Droid Sans"/>
                <a:cs typeface="Droid Sans"/>
                <a:sym typeface="Droid Sans"/>
              </a:rPr>
              <a:t>, more often uses passion and emotion in an attempt to sway the reader’s loyalties. Opposing views are often acknowledged here, but aren’t analyzed.</a:t>
            </a:r>
          </a:p>
          <a:p>
            <a:pPr algn="ctr" rtl="0">
              <a:spcBef>
                <a:spcPts val="0"/>
              </a:spcBef>
              <a:buNone/>
            </a:pPr>
            <a:r>
              <a:rPr lang="en">
                <a:solidFill>
                  <a:srgbClr val="000000"/>
                </a:solidFill>
                <a:highlight>
                  <a:srgbClr val="FFFFFF"/>
                </a:highlight>
                <a:latin typeface="Droid Sans"/>
                <a:ea typeface="Droid Sans"/>
                <a:cs typeface="Droid Sans"/>
                <a:sym typeface="Droid Sans"/>
              </a:rPr>
              <a:t>Opinions are blended with facts, all in an attempt to convince the reader that the writer is “right.”</a:t>
            </a:r>
          </a:p>
          <a:p>
            <a:pPr algn="ctr" rtl="0">
              <a:spcBef>
                <a:spcPts val="0"/>
              </a:spcBef>
              <a:buNone/>
            </a:pPr>
            <a:r>
              <a:rPr lang="en">
                <a:solidFill>
                  <a:srgbClr val="000000"/>
                </a:solidFill>
                <a:highlight>
                  <a:srgbClr val="FFFFFF"/>
                </a:highlight>
                <a:latin typeface="Droid Sans"/>
                <a:ea typeface="Droid Sans"/>
                <a:cs typeface="Droid Sans"/>
                <a:sym typeface="Droid Sans"/>
              </a:rPr>
              <a:t>Since the writer is communicating directly to a person, group, or organization, it’s common to use first-person (I) and second-person (you) point of view.</a:t>
            </a:r>
          </a:p>
          <a:p>
            <a:pPr algn="ctr">
              <a:spcBef>
                <a:spcPts val="0"/>
              </a:spcBef>
              <a:buNone/>
            </a:pPr>
            <a:endParaRPr sz="1200">
              <a:solidFill>
                <a:srgbClr val="000000"/>
              </a:solidFill>
              <a:highlight>
                <a:srgbClr val="FFFFFF"/>
              </a:highlight>
              <a:latin typeface="Droid Sans"/>
              <a:ea typeface="Droid Sans"/>
              <a:cs typeface="Droid Sans"/>
              <a:sym typeface="Droid Sans"/>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Bell Ringer - October 26 &amp; 27</a:t>
            </a:r>
          </a:p>
        </p:txBody>
      </p:sp>
      <p:sp>
        <p:nvSpPr>
          <p:cNvPr id="62" name="Shape 6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a:t>Read your independent book for 15 minutes</a:t>
            </a:r>
          </a:p>
          <a:p>
            <a:pPr marL="457200" lvl="0" indent="-228600" rtl="0">
              <a:spcBef>
                <a:spcPts val="0"/>
              </a:spcBef>
              <a:buAutoNum type="arabicPeriod"/>
            </a:pPr>
            <a:r>
              <a:rPr lang="en"/>
              <a:t>Answer this question by the end of the week:</a:t>
            </a:r>
          </a:p>
          <a:p>
            <a:pPr marL="0" indent="0" rtl="0">
              <a:spcBef>
                <a:spcPts val="0"/>
              </a:spcBef>
              <a:buNone/>
            </a:pPr>
            <a:r>
              <a:rPr lang="en"/>
              <a:t>		Describe one important event in the book and explain why it is significant to the story (the plot, characters, or the idea of the book).</a:t>
            </a:r>
          </a:p>
          <a:p>
            <a:pPr marL="0" lvl="0" indent="0" rtl="0">
              <a:spcBef>
                <a:spcPts val="0"/>
              </a:spcBef>
              <a:buNone/>
            </a:pPr>
            <a:endParaRPr/>
          </a:p>
          <a:p>
            <a:pPr>
              <a:spcBef>
                <a:spcPts val="0"/>
              </a:spcBef>
              <a:buNone/>
            </a:pPr>
            <a:endParaRP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86775" y="171175"/>
            <a:ext cx="8520599" cy="572699"/>
          </a:xfrm>
          <a:prstGeom prst="rect">
            <a:avLst/>
          </a:prstGeom>
        </p:spPr>
        <p:txBody>
          <a:bodyPr lIns="91425" tIns="91425" rIns="91425" bIns="91425" anchor="t" anchorCtr="0">
            <a:noAutofit/>
          </a:bodyPr>
          <a:lstStyle/>
          <a:p>
            <a:pPr>
              <a:spcBef>
                <a:spcPts val="0"/>
              </a:spcBef>
              <a:buNone/>
            </a:pPr>
            <a:r>
              <a:rPr lang="en" b="1" u="sng"/>
              <a:t>Rhetorical Appeals</a:t>
            </a:r>
          </a:p>
        </p:txBody>
      </p:sp>
      <p:sp>
        <p:nvSpPr>
          <p:cNvPr id="185" name="Shape 185"/>
          <p:cNvSpPr txBox="1">
            <a:spLocks noGrp="1"/>
          </p:cNvSpPr>
          <p:nvPr>
            <p:ph type="body" idx="1"/>
          </p:nvPr>
        </p:nvSpPr>
        <p:spPr>
          <a:xfrm>
            <a:off x="0" y="996000"/>
            <a:ext cx="8520599" cy="3416400"/>
          </a:xfrm>
          <a:prstGeom prst="rect">
            <a:avLst/>
          </a:prstGeom>
        </p:spPr>
        <p:txBody>
          <a:bodyPr lIns="91425" tIns="91425" rIns="91425" bIns="91425" anchor="t" anchorCtr="0">
            <a:noAutofit/>
          </a:bodyPr>
          <a:lstStyle/>
          <a:p>
            <a:pPr rtl="0">
              <a:spcBef>
                <a:spcPts val="0"/>
              </a:spcBef>
              <a:buNone/>
            </a:pPr>
            <a:r>
              <a:rPr lang="en" sz="5000">
                <a:latin typeface="Syncopate"/>
                <a:ea typeface="Syncopate"/>
                <a:cs typeface="Syncopate"/>
                <a:sym typeface="Syncopate"/>
              </a:rPr>
              <a:t>Pathos</a:t>
            </a:r>
          </a:p>
          <a:p>
            <a:pPr rtl="0">
              <a:spcBef>
                <a:spcPts val="0"/>
              </a:spcBef>
              <a:buNone/>
            </a:pPr>
            <a:r>
              <a:rPr lang="en" sz="5000">
                <a:latin typeface="Syncopate"/>
                <a:ea typeface="Syncopate"/>
                <a:cs typeface="Syncopate"/>
                <a:sym typeface="Syncopate"/>
              </a:rPr>
              <a:t>Ethos</a:t>
            </a:r>
          </a:p>
          <a:p>
            <a:pPr>
              <a:spcBef>
                <a:spcPts val="0"/>
              </a:spcBef>
              <a:buNone/>
            </a:pPr>
            <a:r>
              <a:rPr lang="en" sz="5000">
                <a:latin typeface="Syncopate"/>
                <a:ea typeface="Syncopate"/>
                <a:cs typeface="Syncopate"/>
                <a:sym typeface="Syncopate"/>
              </a:rPr>
              <a:t>Logos</a:t>
            </a:r>
          </a:p>
        </p:txBody>
      </p:sp>
      <p:pic>
        <p:nvPicPr>
          <p:cNvPr id="186" name="Shape 186"/>
          <p:cNvPicPr preferRelativeResize="0"/>
          <p:nvPr/>
        </p:nvPicPr>
        <p:blipFill>
          <a:blip r:embed="rId3">
            <a:alphaModFix/>
          </a:blip>
          <a:stretch>
            <a:fillRect/>
          </a:stretch>
        </p:blipFill>
        <p:spPr>
          <a:xfrm>
            <a:off x="3323875" y="272225"/>
            <a:ext cx="5820125" cy="4365099"/>
          </a:xfrm>
          <a:prstGeom prst="rect">
            <a:avLst/>
          </a:prstGeom>
          <a:noFill/>
          <a:ln>
            <a:noFill/>
          </a:ln>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Time to get started...</a:t>
            </a:r>
          </a:p>
        </p:txBody>
      </p:sp>
      <p:sp>
        <p:nvSpPr>
          <p:cNvPr id="192" name="Shape 192"/>
          <p:cNvSpPr txBox="1">
            <a:spLocks noGrp="1"/>
          </p:cNvSpPr>
          <p:nvPr>
            <p:ph type="body" idx="1"/>
          </p:nvPr>
        </p:nvSpPr>
        <p:spPr>
          <a:xfrm>
            <a:off x="311700" y="1152475"/>
            <a:ext cx="8520599" cy="3416400"/>
          </a:xfrm>
          <a:prstGeom prst="rect">
            <a:avLst/>
          </a:prstGeom>
          <a:solidFill>
            <a:srgbClr val="FFD966"/>
          </a:solidFill>
        </p:spPr>
        <p:txBody>
          <a:bodyPr lIns="91425" tIns="91425" rIns="91425" bIns="91425" anchor="t" anchorCtr="0">
            <a:noAutofit/>
          </a:bodyPr>
          <a:lstStyle/>
          <a:p>
            <a:pPr rtl="0">
              <a:spcBef>
                <a:spcPts val="0"/>
              </a:spcBef>
              <a:buNone/>
            </a:pPr>
            <a:r>
              <a:rPr lang="en" sz="3600">
                <a:solidFill>
                  <a:srgbClr val="A64D79"/>
                </a:solidFill>
              </a:rPr>
              <a:t>1. Pick a topic of interest. (What do you want?) </a:t>
            </a:r>
          </a:p>
          <a:p>
            <a:pPr rtl="0">
              <a:spcBef>
                <a:spcPts val="0"/>
              </a:spcBef>
              <a:buNone/>
            </a:pPr>
            <a:r>
              <a:rPr lang="en" sz="3600">
                <a:solidFill>
                  <a:srgbClr val="A64D79"/>
                </a:solidFill>
              </a:rPr>
              <a:t>2. Choose a side to “fight” for. </a:t>
            </a:r>
          </a:p>
          <a:p>
            <a:pPr>
              <a:spcBef>
                <a:spcPts val="0"/>
              </a:spcBef>
              <a:buNone/>
            </a:pPr>
            <a:r>
              <a:rPr lang="en" sz="3600">
                <a:solidFill>
                  <a:srgbClr val="A64D79"/>
                </a:solidFill>
              </a:rPr>
              <a:t>3. Start writing.</a:t>
            </a:r>
            <a:r>
              <a:rPr lang="en"/>
              <a:t> </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Bell Ringer - November 13, 2014</a:t>
            </a:r>
          </a:p>
        </p:txBody>
      </p:sp>
      <p:sp>
        <p:nvSpPr>
          <p:cNvPr id="198" name="Shape 19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a:t>Notes to write in your notebook:</a:t>
            </a:r>
          </a:p>
          <a:p>
            <a:pPr algn="ctr" rtl="0">
              <a:spcBef>
                <a:spcPts val="0"/>
              </a:spcBef>
              <a:buNone/>
            </a:pPr>
            <a:r>
              <a:rPr lang="en" b="1"/>
              <a:t>THERE - THEIR - or - THEY’RE</a:t>
            </a:r>
          </a:p>
          <a:p>
            <a:pPr rtl="0">
              <a:spcBef>
                <a:spcPts val="0"/>
              </a:spcBef>
              <a:buNone/>
            </a:pPr>
            <a:r>
              <a:rPr lang="en"/>
              <a:t>Rule: The word </a:t>
            </a:r>
            <a:r>
              <a:rPr lang="en" b="1"/>
              <a:t>they’re</a:t>
            </a:r>
            <a:r>
              <a:rPr lang="en"/>
              <a:t> is always a contraction. Use it only when you can substitute they are.</a:t>
            </a:r>
          </a:p>
          <a:p>
            <a:pPr rtl="0">
              <a:spcBef>
                <a:spcPts val="0"/>
              </a:spcBef>
              <a:buNone/>
            </a:pPr>
            <a:r>
              <a:rPr lang="en"/>
              <a:t>Rule: The word </a:t>
            </a:r>
            <a:r>
              <a:rPr lang="en" b="1"/>
              <a:t>their</a:t>
            </a:r>
            <a:r>
              <a:rPr lang="en"/>
              <a:t> is always a pronoun. Use it to show ownership.</a:t>
            </a:r>
          </a:p>
          <a:p>
            <a:pPr>
              <a:spcBef>
                <a:spcPts val="0"/>
              </a:spcBef>
              <a:buNone/>
            </a:pPr>
            <a:r>
              <a:rPr lang="en"/>
              <a:t>Rule: The word </a:t>
            </a:r>
            <a:r>
              <a:rPr lang="en" b="1"/>
              <a:t>there</a:t>
            </a:r>
            <a:r>
              <a:rPr lang="en"/>
              <a:t> is used as an adverb or pronoun. It is used to show a place or a position, to tell of the existence of something, or when the verb comes before the subject in a sentence.</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Just because...</a:t>
            </a:r>
          </a:p>
        </p:txBody>
      </p:sp>
      <p:sp>
        <p:nvSpPr>
          <p:cNvPr id="204" name="Shape 20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u="sng">
                <a:solidFill>
                  <a:schemeClr val="hlink"/>
                </a:solidFill>
                <a:hlinkClick r:id="rId3"/>
              </a:rPr>
              <a:t>https://www.youtube.com/watch?v=8t8jo4cMGIU</a:t>
            </a:r>
          </a:p>
          <a:p>
            <a:pPr>
              <a:spcBef>
                <a:spcPts val="0"/>
              </a:spcBef>
              <a:buNone/>
            </a:pPr>
            <a:r>
              <a:rPr lang="en"/>
              <a:t>https://www.youtube.com/watch?v=qJK1yMVddpg</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112500"/>
            <a:ext cx="8520599" cy="572699"/>
          </a:xfrm>
          <a:prstGeom prst="rect">
            <a:avLst/>
          </a:prstGeom>
        </p:spPr>
        <p:txBody>
          <a:bodyPr lIns="91425" tIns="91425" rIns="91425" bIns="91425" anchor="t" anchorCtr="0">
            <a:noAutofit/>
          </a:bodyPr>
          <a:lstStyle/>
          <a:p>
            <a:pPr>
              <a:spcBef>
                <a:spcPts val="0"/>
              </a:spcBef>
              <a:buNone/>
            </a:pPr>
            <a:r>
              <a:rPr lang="en"/>
              <a:t>Gettysburg Address - Abraham Lincoln</a:t>
            </a:r>
          </a:p>
        </p:txBody>
      </p:sp>
      <p:sp>
        <p:nvSpPr>
          <p:cNvPr id="210" name="Shape 210"/>
          <p:cNvSpPr txBox="1">
            <a:spLocks noGrp="1"/>
          </p:cNvSpPr>
          <p:nvPr>
            <p:ph type="body" idx="1"/>
          </p:nvPr>
        </p:nvSpPr>
        <p:spPr>
          <a:xfrm>
            <a:off x="156475" y="685200"/>
            <a:ext cx="8928900" cy="3416400"/>
          </a:xfrm>
          <a:prstGeom prst="rect">
            <a:avLst/>
          </a:prstGeom>
        </p:spPr>
        <p:txBody>
          <a:bodyPr lIns="91425" tIns="91425" rIns="91425" bIns="91425" anchor="t" anchorCtr="0">
            <a:noAutofit/>
          </a:bodyPr>
          <a:lstStyle/>
          <a:p>
            <a:pPr rtl="0">
              <a:spcBef>
                <a:spcPts val="0"/>
              </a:spcBef>
              <a:buNone/>
            </a:pPr>
            <a:r>
              <a:rPr lang="en" sz="1400" b="1">
                <a:solidFill>
                  <a:srgbClr val="000000"/>
                </a:solidFill>
                <a:latin typeface="Arial"/>
                <a:ea typeface="Arial"/>
                <a:cs typeface="Arial"/>
                <a:sym typeface="Arial"/>
              </a:rPr>
              <a:t>Four score and seven years ago our fathers brought forth on this continent, a new nation, conceived in Liberty, and dedicated to the proposition that all men are created equal.</a:t>
            </a:r>
          </a:p>
          <a:p>
            <a:pPr rtl="0">
              <a:spcBef>
                <a:spcPts val="0"/>
              </a:spcBef>
              <a:buNone/>
            </a:pPr>
            <a:r>
              <a:rPr lang="en" sz="1400" b="1">
                <a:solidFill>
                  <a:srgbClr val="000000"/>
                </a:solidFill>
                <a:latin typeface="Arial"/>
                <a:ea typeface="Arial"/>
                <a:cs typeface="Arial"/>
                <a:sym typeface="Arial"/>
              </a:rPr>
              <a:t>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a:t>
            </a:r>
          </a:p>
          <a:p>
            <a:pPr rtl="0">
              <a:spcBef>
                <a:spcPts val="0"/>
              </a:spcBef>
              <a:buNone/>
            </a:pPr>
            <a:r>
              <a:rPr lang="en" sz="1400" b="1">
                <a:solidFill>
                  <a:srgbClr val="000000"/>
                </a:solidFill>
                <a:latin typeface="Arial"/>
                <a:ea typeface="Arial"/>
                <a:cs typeface="Arial"/>
                <a:sym typeface="Arial"/>
              </a:rPr>
              <a:t>But, in a larger sense, we can not dedicate -- we can not consecrate -- we can not hallow --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 people, by the people, for the people, shall not perish from the earth.</a:t>
            </a:r>
          </a:p>
          <a:p>
            <a:pPr>
              <a:spcBef>
                <a:spcPts val="0"/>
              </a:spcBef>
              <a:buNone/>
            </a:pPr>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Write this in your notebooks...</a:t>
            </a:r>
          </a:p>
        </p:txBody>
      </p:sp>
      <p:sp>
        <p:nvSpPr>
          <p:cNvPr id="68" name="Shape 68"/>
          <p:cNvSpPr txBox="1">
            <a:spLocks noGrp="1"/>
          </p:cNvSpPr>
          <p:nvPr>
            <p:ph type="body" idx="1"/>
          </p:nvPr>
        </p:nvSpPr>
        <p:spPr>
          <a:xfrm>
            <a:off x="311700" y="1152475"/>
            <a:ext cx="8520599" cy="34164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b="1"/>
              <a:t>Reminder on procedures for turning in assignments:</a:t>
            </a:r>
          </a:p>
          <a:p>
            <a:pPr marL="457200" lvl="0" indent="-228600" rtl="0">
              <a:spcBef>
                <a:spcPts val="0"/>
              </a:spcBef>
              <a:buClr>
                <a:srgbClr val="00FF00"/>
              </a:buClr>
              <a:buAutoNum type="arabicPeriod"/>
            </a:pPr>
            <a:r>
              <a:rPr lang="en" b="1">
                <a:solidFill>
                  <a:srgbClr val="00FF00"/>
                </a:solidFill>
              </a:rPr>
              <a:t>Read directions </a:t>
            </a:r>
          </a:p>
          <a:p>
            <a:pPr marL="457200" lvl="0" indent="-228600" rtl="0">
              <a:spcBef>
                <a:spcPts val="0"/>
              </a:spcBef>
              <a:buAutoNum type="arabicPeriod"/>
            </a:pPr>
            <a:r>
              <a:rPr lang="en" b="1"/>
              <a:t>Don’t turn in incomplete assignments</a:t>
            </a:r>
          </a:p>
          <a:p>
            <a:pPr marL="457200" lvl="0" indent="-228600" rtl="0">
              <a:spcBef>
                <a:spcPts val="0"/>
              </a:spcBef>
              <a:buAutoNum type="arabicPeriod"/>
            </a:pPr>
            <a:r>
              <a:rPr lang="en" b="1"/>
              <a:t>Late assignments will be accepted, but your professionalism grade will be affected (up to a certain point).</a:t>
            </a:r>
          </a:p>
          <a:p>
            <a:pPr marL="457200" lvl="0" indent="-228600" rtl="0">
              <a:spcBef>
                <a:spcPts val="0"/>
              </a:spcBef>
              <a:buAutoNum type="arabicPeriod"/>
            </a:pPr>
            <a:r>
              <a:rPr lang="en" b="1"/>
              <a:t>Copy things correctly.</a:t>
            </a:r>
          </a:p>
          <a:p>
            <a:pPr marL="457200" lvl="0" indent="-228600">
              <a:spcBef>
                <a:spcPts val="0"/>
              </a:spcBef>
              <a:buAutoNum type="arabicPeriod"/>
            </a:pPr>
            <a:r>
              <a:rPr lang="en" b="1"/>
              <a:t>Re-attempting a standard will mean completing a new assignment.</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10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10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2" end="2"/>
                                            </p:txEl>
                                          </p:spTgt>
                                        </p:tgtEl>
                                        <p:attrNameLst>
                                          <p:attrName>style.visibility</p:attrName>
                                        </p:attrNameLst>
                                      </p:cBhvr>
                                      <p:to>
                                        <p:strVal val="visible"/>
                                      </p:to>
                                    </p:set>
                                    <p:animEffect transition="in" filter="fade">
                                      <p:cBhvr>
                                        <p:cTn id="22" dur="1000"/>
                                        <p:tgtEl>
                                          <p:spTgt spid="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3" end="3"/>
                                            </p:txEl>
                                          </p:spTgt>
                                        </p:tgtEl>
                                        <p:attrNameLst>
                                          <p:attrName>style.visibility</p:attrName>
                                        </p:attrNameLst>
                                      </p:cBhvr>
                                      <p:to>
                                        <p:strVal val="visible"/>
                                      </p:to>
                                    </p:set>
                                    <p:animEffect transition="in" filter="fade">
                                      <p:cBhvr>
                                        <p:cTn id="27" dur="1000"/>
                                        <p:tgtEl>
                                          <p:spTgt spid="6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4" end="4"/>
                                            </p:txEl>
                                          </p:spTgt>
                                        </p:tgtEl>
                                        <p:attrNameLst>
                                          <p:attrName>style.visibility</p:attrName>
                                        </p:attrNameLst>
                                      </p:cBhvr>
                                      <p:to>
                                        <p:strVal val="visible"/>
                                      </p:to>
                                    </p:set>
                                    <p:animEffect transition="in" filter="fade">
                                      <p:cBhvr>
                                        <p:cTn id="32" dur="1000"/>
                                        <p:tgtEl>
                                          <p:spTgt spid="6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
                                            <p:txEl>
                                              <p:pRg st="5" end="5"/>
                                            </p:txEl>
                                          </p:spTgt>
                                        </p:tgtEl>
                                        <p:attrNameLst>
                                          <p:attrName>style.visibility</p:attrName>
                                        </p:attrNameLst>
                                      </p:cBhvr>
                                      <p:to>
                                        <p:strVal val="visible"/>
                                      </p:to>
                                    </p:set>
                                    <p:animEffect transition="in" filter="fade">
                                      <p:cBhvr>
                                        <p:cTn id="37" dur="1000"/>
                                        <p:tgtEl>
                                          <p:spTgt spid="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SOAPSTone for persuasive speech</a:t>
            </a:r>
          </a:p>
        </p:txBody>
      </p:sp>
      <p:sp>
        <p:nvSpPr>
          <p:cNvPr id="74" name="Shape 7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a:t>Create SOAPSTone for own speech - choose an issue that warrants change</a:t>
            </a:r>
          </a:p>
          <a:p>
            <a:pPr marL="914400" lvl="1" indent="-228600" rtl="0">
              <a:spcBef>
                <a:spcPts val="0"/>
              </a:spcBef>
              <a:buAutoNum type="alphaLcPeriod"/>
            </a:pPr>
            <a:r>
              <a:rPr lang="en"/>
              <a:t>Speaker - your role as the speaker in this piece (concerned citizen, student, etc.)</a:t>
            </a:r>
          </a:p>
          <a:p>
            <a:pPr marL="914400" lvl="1" indent="-228600" rtl="0">
              <a:spcBef>
                <a:spcPts val="0"/>
              </a:spcBef>
              <a:buAutoNum type="alphaLcPeriod"/>
            </a:pPr>
            <a:r>
              <a:rPr lang="en"/>
              <a:t>Occasion - The circumstances prompting this piece</a:t>
            </a:r>
          </a:p>
          <a:p>
            <a:pPr marL="914400" lvl="1" indent="-228600" rtl="0">
              <a:spcBef>
                <a:spcPts val="0"/>
              </a:spcBef>
              <a:buAutoNum type="alphaLcPeriod"/>
            </a:pPr>
            <a:r>
              <a:rPr lang="en"/>
              <a:t>Audience - Who are you addressing?</a:t>
            </a:r>
          </a:p>
          <a:p>
            <a:pPr marL="914400" lvl="1" indent="-228600" rtl="0">
              <a:spcBef>
                <a:spcPts val="0"/>
              </a:spcBef>
              <a:buAutoNum type="alphaLcPeriod"/>
            </a:pPr>
            <a:r>
              <a:rPr lang="en"/>
              <a:t>Purpose - What do you want to accomplish?</a:t>
            </a:r>
          </a:p>
          <a:p>
            <a:pPr marL="914400" lvl="1" indent="-228600" rtl="0">
              <a:spcBef>
                <a:spcPts val="0"/>
              </a:spcBef>
              <a:buAutoNum type="alphaLcPeriod"/>
            </a:pPr>
            <a:r>
              <a:rPr lang="en"/>
              <a:t>Subject - The topic of your persuasive speech</a:t>
            </a:r>
          </a:p>
          <a:p>
            <a:pPr marL="914400" lvl="1" indent="-228600" rtl="0">
              <a:spcBef>
                <a:spcPts val="0"/>
              </a:spcBef>
              <a:buAutoNum type="alphaLcPeriod"/>
            </a:pPr>
            <a:r>
              <a:rPr lang="en"/>
              <a:t>Tone - Your attitude towards the issue and the opposition. How will your diction convey that attitude?</a:t>
            </a:r>
          </a:p>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10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xEl>
                                              <p:pRg st="1" end="1"/>
                                            </p:txEl>
                                          </p:spTgt>
                                        </p:tgtEl>
                                        <p:attrNameLst>
                                          <p:attrName>style.visibility</p:attrName>
                                        </p:attrNameLst>
                                      </p:cBhvr>
                                      <p:to>
                                        <p:strVal val="visible"/>
                                      </p:to>
                                    </p:set>
                                    <p:animEffect transition="in" filter="fade">
                                      <p:cBhvr>
                                        <p:cTn id="12" dur="1000"/>
                                        <p:tgtEl>
                                          <p:spTgt spid="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xEl>
                                              <p:pRg st="2" end="2"/>
                                            </p:txEl>
                                          </p:spTgt>
                                        </p:tgtEl>
                                        <p:attrNameLst>
                                          <p:attrName>style.visibility</p:attrName>
                                        </p:attrNameLst>
                                      </p:cBhvr>
                                      <p:to>
                                        <p:strVal val="visible"/>
                                      </p:to>
                                    </p:set>
                                    <p:animEffect transition="in" filter="fade">
                                      <p:cBhvr>
                                        <p:cTn id="17" dur="1000"/>
                                        <p:tgtEl>
                                          <p:spTgt spid="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xEl>
                                              <p:pRg st="3" end="3"/>
                                            </p:txEl>
                                          </p:spTgt>
                                        </p:tgtEl>
                                        <p:attrNameLst>
                                          <p:attrName>style.visibility</p:attrName>
                                        </p:attrNameLst>
                                      </p:cBhvr>
                                      <p:to>
                                        <p:strVal val="visible"/>
                                      </p:to>
                                    </p:set>
                                    <p:animEffect transition="in" filter="fade">
                                      <p:cBhvr>
                                        <p:cTn id="22" dur="1000"/>
                                        <p:tgtEl>
                                          <p:spTgt spid="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
                                            <p:txEl>
                                              <p:pRg st="4" end="4"/>
                                            </p:txEl>
                                          </p:spTgt>
                                        </p:tgtEl>
                                        <p:attrNameLst>
                                          <p:attrName>style.visibility</p:attrName>
                                        </p:attrNameLst>
                                      </p:cBhvr>
                                      <p:to>
                                        <p:strVal val="visible"/>
                                      </p:to>
                                    </p:set>
                                    <p:animEffect transition="in" filter="fade">
                                      <p:cBhvr>
                                        <p:cTn id="27" dur="1000"/>
                                        <p:tgtEl>
                                          <p:spTgt spid="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
                                            <p:txEl>
                                              <p:pRg st="5" end="5"/>
                                            </p:txEl>
                                          </p:spTgt>
                                        </p:tgtEl>
                                        <p:attrNameLst>
                                          <p:attrName>style.visibility</p:attrName>
                                        </p:attrNameLst>
                                      </p:cBhvr>
                                      <p:to>
                                        <p:strVal val="visible"/>
                                      </p:to>
                                    </p:set>
                                    <p:animEffect transition="in" filter="fade">
                                      <p:cBhvr>
                                        <p:cTn id="32" dur="1000"/>
                                        <p:tgtEl>
                                          <p:spTgt spid="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
                                            <p:txEl>
                                              <p:pRg st="6" end="6"/>
                                            </p:txEl>
                                          </p:spTgt>
                                        </p:tgtEl>
                                        <p:attrNameLst>
                                          <p:attrName>style.visibility</p:attrName>
                                        </p:attrNameLst>
                                      </p:cBhvr>
                                      <p:to>
                                        <p:strVal val="visible"/>
                                      </p:to>
                                    </p:set>
                                    <p:animEffect transition="in" filter="fade">
                                      <p:cBhvr>
                                        <p:cTn id="37" dur="1000"/>
                                        <p:tgtEl>
                                          <p:spTgt spid="7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4">
                                            <p:txEl>
                                              <p:pRg st="7" end="7"/>
                                            </p:txEl>
                                          </p:spTgt>
                                        </p:tgtEl>
                                        <p:attrNameLst>
                                          <p:attrName>style.visibility</p:attrName>
                                        </p:attrNameLst>
                                      </p:cBhvr>
                                      <p:to>
                                        <p:strVal val="visible"/>
                                      </p:to>
                                    </p:set>
                                    <p:animEffect transition="in" filter="fade">
                                      <p:cBhvr>
                                        <p:cTn id="42" dur="1000"/>
                                        <p:tgtEl>
                                          <p:spTgt spid="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599" cy="572699"/>
          </a:xfrm>
          <a:prstGeom prst="rect">
            <a:avLst/>
          </a:prstGeom>
          <a:solidFill>
            <a:schemeClr val="lt2"/>
          </a:solidFill>
        </p:spPr>
        <p:txBody>
          <a:bodyPr lIns="91425" tIns="91425" rIns="91425" bIns="91425" anchor="t" anchorCtr="0">
            <a:noAutofit/>
          </a:bodyPr>
          <a:lstStyle/>
          <a:p>
            <a:pPr>
              <a:spcBef>
                <a:spcPts val="0"/>
              </a:spcBef>
              <a:buNone/>
            </a:pPr>
            <a:r>
              <a:rPr lang="en"/>
              <a:t>Bell Ringer - November 2 &amp; 4</a:t>
            </a:r>
          </a:p>
        </p:txBody>
      </p:sp>
      <p:sp>
        <p:nvSpPr>
          <p:cNvPr id="80" name="Shape 80"/>
          <p:cNvSpPr txBox="1">
            <a:spLocks noGrp="1"/>
          </p:cNvSpPr>
          <p:nvPr>
            <p:ph type="body" idx="1"/>
          </p:nvPr>
        </p:nvSpPr>
        <p:spPr>
          <a:xfrm>
            <a:off x="311700" y="1152475"/>
            <a:ext cx="8520599" cy="3416400"/>
          </a:xfrm>
          <a:prstGeom prst="rect">
            <a:avLst/>
          </a:prstGeom>
          <a:solidFill>
            <a:schemeClr val="lt2"/>
          </a:solidFill>
        </p:spPr>
        <p:txBody>
          <a:bodyPr lIns="91425" tIns="91425" rIns="91425" bIns="91425" anchor="t" anchorCtr="0">
            <a:noAutofit/>
          </a:bodyPr>
          <a:lstStyle/>
          <a:p>
            <a:pPr marL="457200" lvl="0" indent="-228600" rtl="0">
              <a:spcBef>
                <a:spcPts val="0"/>
              </a:spcBef>
              <a:buClr>
                <a:srgbClr val="3C78D8"/>
              </a:buClr>
              <a:buAutoNum type="arabicPeriod"/>
            </a:pPr>
            <a:r>
              <a:rPr lang="en">
                <a:solidFill>
                  <a:srgbClr val="3C78D8"/>
                </a:solidFill>
              </a:rPr>
              <a:t>Select a contemporary issue for your speech</a:t>
            </a:r>
          </a:p>
          <a:p>
            <a:pPr marL="457200" lvl="0" indent="-228600" rtl="0">
              <a:spcBef>
                <a:spcPts val="0"/>
              </a:spcBef>
              <a:buClr>
                <a:srgbClr val="3C78D8"/>
              </a:buClr>
              <a:buAutoNum type="arabicPeriod"/>
            </a:pPr>
            <a:r>
              <a:rPr lang="en">
                <a:solidFill>
                  <a:srgbClr val="3C78D8"/>
                </a:solidFill>
              </a:rPr>
              <a:t>Revisit your SOAPSTone and finish</a:t>
            </a:r>
          </a:p>
          <a:p>
            <a:pPr lvl="0">
              <a:spcBef>
                <a:spcPts val="0"/>
              </a:spcBef>
              <a:buNone/>
            </a:pPr>
            <a:endParaRPr/>
          </a:p>
        </p:txBody>
      </p:sp>
      <p:pic>
        <p:nvPicPr>
          <p:cNvPr id="81" name="Shape 81"/>
          <p:cNvPicPr preferRelativeResize="0"/>
          <p:nvPr/>
        </p:nvPicPr>
        <p:blipFill>
          <a:blip r:embed="rId3">
            <a:alphaModFix/>
          </a:blip>
          <a:stretch>
            <a:fillRect/>
          </a:stretch>
        </p:blipFill>
        <p:spPr>
          <a:xfrm>
            <a:off x="6163200" y="194930"/>
            <a:ext cx="2719299" cy="3351999"/>
          </a:xfrm>
          <a:prstGeom prst="rect">
            <a:avLst/>
          </a:prstGeom>
          <a:noFill/>
          <a:ln>
            <a:noFill/>
          </a:ln>
        </p:spPr>
      </p:pic>
      <p:sp>
        <p:nvSpPr>
          <p:cNvPr id="82" name="Shape 82"/>
          <p:cNvSpPr txBox="1"/>
          <p:nvPr/>
        </p:nvSpPr>
        <p:spPr>
          <a:xfrm>
            <a:off x="498900" y="1907025"/>
            <a:ext cx="5664300" cy="3080700"/>
          </a:xfrm>
          <a:prstGeom prst="rect">
            <a:avLst/>
          </a:prstGeom>
          <a:solidFill>
            <a:srgbClr val="CCCCCC"/>
          </a:solidFill>
          <a:ln>
            <a:noFill/>
          </a:ln>
        </p:spPr>
        <p:txBody>
          <a:bodyPr lIns="91425" tIns="91425" rIns="91425" bIns="91425" anchor="t" anchorCtr="0">
            <a:noAutofit/>
          </a:bodyPr>
          <a:lstStyle/>
          <a:p>
            <a:pPr marL="457200" lvl="0" indent="0" rtl="0">
              <a:lnSpc>
                <a:spcPct val="115000"/>
              </a:lnSpc>
              <a:spcBef>
                <a:spcPts val="0"/>
              </a:spcBef>
              <a:spcAft>
                <a:spcPts val="1600"/>
              </a:spcAft>
              <a:buNone/>
            </a:pPr>
            <a:r>
              <a:rPr lang="en" b="1">
                <a:solidFill>
                  <a:schemeClr val="accent3"/>
                </a:solidFill>
                <a:latin typeface="Proxima Nova"/>
                <a:ea typeface="Proxima Nova"/>
                <a:cs typeface="Proxima Nova"/>
                <a:sym typeface="Proxima Nova"/>
              </a:rPr>
              <a:t>Speaker </a:t>
            </a:r>
            <a:r>
              <a:rPr lang="en">
                <a:solidFill>
                  <a:schemeClr val="accent3"/>
                </a:solidFill>
                <a:latin typeface="Proxima Nova"/>
                <a:ea typeface="Proxima Nova"/>
                <a:cs typeface="Proxima Nova"/>
                <a:sym typeface="Proxima Nova"/>
              </a:rPr>
              <a:t>- your role as the speaker in this piece (concerned citizen, student, etc.)</a:t>
            </a:r>
          </a:p>
          <a:p>
            <a:pPr marL="457200" lvl="0" indent="0" rtl="0">
              <a:lnSpc>
                <a:spcPct val="115000"/>
              </a:lnSpc>
              <a:spcBef>
                <a:spcPts val="0"/>
              </a:spcBef>
              <a:spcAft>
                <a:spcPts val="1600"/>
              </a:spcAft>
              <a:buNone/>
            </a:pPr>
            <a:r>
              <a:rPr lang="en" b="1">
                <a:solidFill>
                  <a:schemeClr val="accent3"/>
                </a:solidFill>
                <a:latin typeface="Proxima Nova"/>
                <a:ea typeface="Proxima Nova"/>
                <a:cs typeface="Proxima Nova"/>
                <a:sym typeface="Proxima Nova"/>
              </a:rPr>
              <a:t>Occasion</a:t>
            </a:r>
            <a:r>
              <a:rPr lang="en">
                <a:solidFill>
                  <a:schemeClr val="accent3"/>
                </a:solidFill>
                <a:latin typeface="Proxima Nova"/>
                <a:ea typeface="Proxima Nova"/>
                <a:cs typeface="Proxima Nova"/>
                <a:sym typeface="Proxima Nova"/>
              </a:rPr>
              <a:t> - The circumstances prompting this piece</a:t>
            </a:r>
          </a:p>
          <a:p>
            <a:pPr marL="457200" lvl="0" indent="0" rtl="0">
              <a:lnSpc>
                <a:spcPct val="115000"/>
              </a:lnSpc>
              <a:spcBef>
                <a:spcPts val="0"/>
              </a:spcBef>
              <a:spcAft>
                <a:spcPts val="1600"/>
              </a:spcAft>
              <a:buNone/>
            </a:pPr>
            <a:r>
              <a:rPr lang="en" b="1">
                <a:solidFill>
                  <a:schemeClr val="accent3"/>
                </a:solidFill>
                <a:latin typeface="Proxima Nova"/>
                <a:ea typeface="Proxima Nova"/>
                <a:cs typeface="Proxima Nova"/>
                <a:sym typeface="Proxima Nova"/>
              </a:rPr>
              <a:t>Audience</a:t>
            </a:r>
            <a:r>
              <a:rPr lang="en">
                <a:solidFill>
                  <a:schemeClr val="accent3"/>
                </a:solidFill>
                <a:latin typeface="Proxima Nova"/>
                <a:ea typeface="Proxima Nova"/>
                <a:cs typeface="Proxima Nova"/>
                <a:sym typeface="Proxima Nova"/>
              </a:rPr>
              <a:t> - Who are you addressing?</a:t>
            </a:r>
          </a:p>
          <a:p>
            <a:pPr marL="457200" lvl="0" indent="0" rtl="0">
              <a:lnSpc>
                <a:spcPct val="115000"/>
              </a:lnSpc>
              <a:spcBef>
                <a:spcPts val="0"/>
              </a:spcBef>
              <a:spcAft>
                <a:spcPts val="1600"/>
              </a:spcAft>
              <a:buNone/>
            </a:pPr>
            <a:r>
              <a:rPr lang="en" b="1">
                <a:solidFill>
                  <a:schemeClr val="accent3"/>
                </a:solidFill>
                <a:latin typeface="Proxima Nova"/>
                <a:ea typeface="Proxima Nova"/>
                <a:cs typeface="Proxima Nova"/>
                <a:sym typeface="Proxima Nova"/>
              </a:rPr>
              <a:t>Purpose</a:t>
            </a:r>
            <a:r>
              <a:rPr lang="en">
                <a:solidFill>
                  <a:schemeClr val="accent3"/>
                </a:solidFill>
                <a:latin typeface="Proxima Nova"/>
                <a:ea typeface="Proxima Nova"/>
                <a:cs typeface="Proxima Nova"/>
                <a:sym typeface="Proxima Nova"/>
              </a:rPr>
              <a:t> - What do you want to accomplish?</a:t>
            </a:r>
          </a:p>
          <a:p>
            <a:pPr marL="457200" lvl="0" indent="0" rtl="0">
              <a:lnSpc>
                <a:spcPct val="115000"/>
              </a:lnSpc>
              <a:spcBef>
                <a:spcPts val="0"/>
              </a:spcBef>
              <a:spcAft>
                <a:spcPts val="1600"/>
              </a:spcAft>
              <a:buNone/>
            </a:pPr>
            <a:r>
              <a:rPr lang="en" b="1">
                <a:solidFill>
                  <a:schemeClr val="accent3"/>
                </a:solidFill>
                <a:latin typeface="Proxima Nova"/>
                <a:ea typeface="Proxima Nova"/>
                <a:cs typeface="Proxima Nova"/>
                <a:sym typeface="Proxima Nova"/>
              </a:rPr>
              <a:t>Subject</a:t>
            </a:r>
            <a:r>
              <a:rPr lang="en">
                <a:solidFill>
                  <a:schemeClr val="accent3"/>
                </a:solidFill>
                <a:latin typeface="Proxima Nova"/>
                <a:ea typeface="Proxima Nova"/>
                <a:cs typeface="Proxima Nova"/>
                <a:sym typeface="Proxima Nova"/>
              </a:rPr>
              <a:t> - The topic of your persuasive speech</a:t>
            </a:r>
          </a:p>
          <a:p>
            <a:pPr marL="457200" lvl="0" indent="0" rtl="0">
              <a:lnSpc>
                <a:spcPct val="115000"/>
              </a:lnSpc>
              <a:spcBef>
                <a:spcPts val="0"/>
              </a:spcBef>
              <a:spcAft>
                <a:spcPts val="1600"/>
              </a:spcAft>
              <a:buNone/>
            </a:pPr>
            <a:r>
              <a:rPr lang="en" b="1">
                <a:solidFill>
                  <a:schemeClr val="accent3"/>
                </a:solidFill>
                <a:latin typeface="Proxima Nova"/>
                <a:ea typeface="Proxima Nova"/>
                <a:cs typeface="Proxima Nova"/>
                <a:sym typeface="Proxima Nova"/>
              </a:rPr>
              <a:t>Tone</a:t>
            </a:r>
            <a:r>
              <a:rPr lang="en">
                <a:solidFill>
                  <a:schemeClr val="accent3"/>
                </a:solidFill>
                <a:latin typeface="Proxima Nova"/>
                <a:ea typeface="Proxima Nova"/>
                <a:cs typeface="Proxima Nova"/>
                <a:sym typeface="Proxima Nova"/>
              </a:rPr>
              <a:t> - Your attitude towards the issue and the opposition. How will your diction convey that attitude?</a:t>
            </a:r>
          </a:p>
        </p:txBody>
      </p:sp>
      <p:sp>
        <p:nvSpPr>
          <p:cNvPr id="83" name="Shape 83"/>
          <p:cNvSpPr txBox="1"/>
          <p:nvPr/>
        </p:nvSpPr>
        <p:spPr>
          <a:xfrm>
            <a:off x="6398500" y="3546925"/>
            <a:ext cx="2484000" cy="1173600"/>
          </a:xfrm>
          <a:prstGeom prst="rect">
            <a:avLst/>
          </a:prstGeom>
          <a:noFill/>
          <a:ln>
            <a:noFill/>
          </a:ln>
        </p:spPr>
        <p:txBody>
          <a:bodyPr lIns="91425" tIns="91425" rIns="91425" bIns="91425" anchor="t" anchorCtr="0">
            <a:noAutofit/>
          </a:bodyPr>
          <a:lstStyle/>
          <a:p>
            <a:pPr>
              <a:spcBef>
                <a:spcPts val="0"/>
              </a:spcBef>
              <a:buNone/>
            </a:pPr>
            <a:r>
              <a:rPr lang="en" sz="1800">
                <a:solidFill>
                  <a:srgbClr val="4A86E8"/>
                </a:solidFill>
              </a:rPr>
              <a:t>3. Write down everything you know about the Civil War</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lgn="ctr">
              <a:spcBef>
                <a:spcPts val="0"/>
              </a:spcBef>
              <a:buNone/>
            </a:pPr>
            <a:r>
              <a:rPr lang="en"/>
              <a:t>Learning Targets</a:t>
            </a:r>
          </a:p>
        </p:txBody>
      </p:sp>
      <p:sp>
        <p:nvSpPr>
          <p:cNvPr id="89" name="Shape 8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lgn="ctr" rtl="0">
              <a:spcBef>
                <a:spcPts val="0"/>
              </a:spcBef>
              <a:buNone/>
            </a:pPr>
            <a:r>
              <a:rPr lang="en" sz="3000"/>
              <a:t>I can...</a:t>
            </a:r>
          </a:p>
          <a:p>
            <a:pPr algn="ctr" rtl="0">
              <a:spcBef>
                <a:spcPts val="0"/>
              </a:spcBef>
              <a:buNone/>
            </a:pPr>
            <a:r>
              <a:rPr lang="en" sz="3000"/>
              <a:t>Analyze the rhetorical devices used in a seminal United States document</a:t>
            </a:r>
          </a:p>
          <a:p>
            <a:pPr algn="ctr">
              <a:spcBef>
                <a:spcPts val="0"/>
              </a:spcBef>
              <a:buNone/>
            </a:pPr>
            <a:r>
              <a:rPr lang="en" sz="3000"/>
              <a:t>Adapt speech for a particular context and task</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Rhetorical Devices - 	</a:t>
            </a:r>
          </a:p>
        </p:txBody>
      </p:sp>
      <p:sp>
        <p:nvSpPr>
          <p:cNvPr id="95" name="Shape 9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a:t>Are literary devices (such as metaphors, allusions, analogy, et.c) that enhance the message and/or create an effect. In Lincoln’s speech, be prepared to see devices such as parallel structure, alliteration, and anaphora.</a:t>
            </a:r>
          </a:p>
          <a:p>
            <a:pPr rtl="0">
              <a:spcBef>
                <a:spcPts val="0"/>
              </a:spcBef>
              <a:buNone/>
            </a:pPr>
            <a:r>
              <a:rPr lang="en"/>
              <a:t>Find the definitions for:</a:t>
            </a:r>
          </a:p>
          <a:p>
            <a:pPr rtl="0">
              <a:spcBef>
                <a:spcPts val="0"/>
              </a:spcBef>
              <a:buNone/>
            </a:pPr>
            <a:r>
              <a:rPr lang="en" b="1"/>
              <a:t>Parallel Structure</a:t>
            </a:r>
          </a:p>
          <a:p>
            <a:pPr rtl="0">
              <a:spcBef>
                <a:spcPts val="0"/>
              </a:spcBef>
              <a:buNone/>
            </a:pPr>
            <a:r>
              <a:rPr lang="en" b="1"/>
              <a:t>Alliteration</a:t>
            </a:r>
          </a:p>
          <a:p>
            <a:pPr rtl="0">
              <a:spcBef>
                <a:spcPts val="0"/>
              </a:spcBef>
              <a:buNone/>
            </a:pPr>
            <a:r>
              <a:rPr lang="en" b="1"/>
              <a:t>Anaphora</a:t>
            </a:r>
          </a:p>
          <a:p>
            <a:pPr>
              <a:spcBef>
                <a:spcPts val="0"/>
              </a:spcBef>
              <a:buNone/>
            </a:pPr>
            <a:endParaRPr/>
          </a:p>
        </p:txBody>
      </p:sp>
      <p:pic>
        <p:nvPicPr>
          <p:cNvPr id="96" name="Shape 96"/>
          <p:cNvPicPr preferRelativeResize="0"/>
          <p:nvPr/>
        </p:nvPicPr>
        <p:blipFill>
          <a:blip r:embed="rId3">
            <a:alphaModFix/>
          </a:blip>
          <a:stretch>
            <a:fillRect/>
          </a:stretch>
        </p:blipFill>
        <p:spPr>
          <a:xfrm rot="824692">
            <a:off x="6564087" y="2201837"/>
            <a:ext cx="2143124" cy="2143124"/>
          </a:xfrm>
          <a:prstGeom prst="rect">
            <a:avLst/>
          </a:prstGeom>
          <a:noFill/>
          <a:ln>
            <a:noFill/>
          </a:ln>
        </p:spPr>
      </p:pic>
      <p:cxnSp>
        <p:nvCxnSpPr>
          <p:cNvPr id="97" name="Shape 97"/>
          <p:cNvCxnSpPr/>
          <p:nvPr/>
        </p:nvCxnSpPr>
        <p:spPr>
          <a:xfrm rot="10800000" flipH="1">
            <a:off x="371625" y="2220099"/>
            <a:ext cx="6122099" cy="390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1000"/>
                                        <p:tgtEl>
                                          <p:spTgt spid="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1" end="1"/>
                                            </p:txEl>
                                          </p:spTgt>
                                        </p:tgtEl>
                                        <p:attrNameLst>
                                          <p:attrName>style.visibility</p:attrName>
                                        </p:attrNameLst>
                                      </p:cBhvr>
                                      <p:to>
                                        <p:strVal val="visible"/>
                                      </p:to>
                                    </p:set>
                                    <p:animEffect transition="in" filter="fade">
                                      <p:cBhvr>
                                        <p:cTn id="12" dur="1000"/>
                                        <p:tgtEl>
                                          <p:spTgt spid="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xEl>
                                              <p:pRg st="2" end="2"/>
                                            </p:txEl>
                                          </p:spTgt>
                                        </p:tgtEl>
                                        <p:attrNameLst>
                                          <p:attrName>style.visibility</p:attrName>
                                        </p:attrNameLst>
                                      </p:cBhvr>
                                      <p:to>
                                        <p:strVal val="visible"/>
                                      </p:to>
                                    </p:set>
                                    <p:animEffect transition="in" filter="fade">
                                      <p:cBhvr>
                                        <p:cTn id="17" dur="1000"/>
                                        <p:tgtEl>
                                          <p:spTgt spid="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
                                            <p:txEl>
                                              <p:pRg st="3" end="3"/>
                                            </p:txEl>
                                          </p:spTgt>
                                        </p:tgtEl>
                                        <p:attrNameLst>
                                          <p:attrName>style.visibility</p:attrName>
                                        </p:attrNameLst>
                                      </p:cBhvr>
                                      <p:to>
                                        <p:strVal val="visible"/>
                                      </p:to>
                                    </p:set>
                                    <p:animEffect transition="in" filter="fade">
                                      <p:cBhvr>
                                        <p:cTn id="22" dur="1000"/>
                                        <p:tgtEl>
                                          <p:spTgt spid="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
                                            <p:txEl>
                                              <p:pRg st="4" end="4"/>
                                            </p:txEl>
                                          </p:spTgt>
                                        </p:tgtEl>
                                        <p:attrNameLst>
                                          <p:attrName>style.visibility</p:attrName>
                                        </p:attrNameLst>
                                      </p:cBhvr>
                                      <p:to>
                                        <p:strVal val="visible"/>
                                      </p:to>
                                    </p:set>
                                    <p:animEffect transition="in" filter="fade">
                                      <p:cBhvr>
                                        <p:cTn id="27" dur="1000"/>
                                        <p:tgtEl>
                                          <p:spTgt spid="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
                                            <p:txEl>
                                              <p:pRg st="5" end="5"/>
                                            </p:txEl>
                                          </p:spTgt>
                                        </p:tgtEl>
                                        <p:attrNameLst>
                                          <p:attrName>style.visibility</p:attrName>
                                        </p:attrNameLst>
                                      </p:cBhvr>
                                      <p:to>
                                        <p:strVal val="visible"/>
                                      </p:to>
                                    </p:set>
                                    <p:animEffect transition="in" filter="fade">
                                      <p:cBhvr>
                                        <p:cTn id="32" dur="1000"/>
                                        <p:tgtEl>
                                          <p:spTgt spid="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lgn="ctr">
              <a:spcBef>
                <a:spcPts val="0"/>
              </a:spcBef>
              <a:buNone/>
            </a:pPr>
            <a:r>
              <a:rPr lang="en" sz="1800">
                <a:solidFill>
                  <a:schemeClr val="accent3"/>
                </a:solidFill>
              </a:rPr>
              <a:t>Dissecting a Famous Speech - Abraham Lincoln - 1865</a:t>
            </a:r>
          </a:p>
        </p:txBody>
      </p:sp>
      <p:sp>
        <p:nvSpPr>
          <p:cNvPr id="103" name="Shape 10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endParaRPr/>
          </a:p>
          <a:p>
            <a:pPr marL="457200" lvl="0" indent="-228600" rtl="0">
              <a:spcBef>
                <a:spcPts val="0"/>
              </a:spcBef>
              <a:buAutoNum type="arabicPeriod"/>
            </a:pPr>
            <a:r>
              <a:rPr lang="en"/>
              <a:t>With a partner, share the list of details you made referencing the Civil War.</a:t>
            </a:r>
          </a:p>
          <a:p>
            <a:pPr marL="457200" lvl="0" indent="-228600" rtl="0">
              <a:spcBef>
                <a:spcPts val="0"/>
              </a:spcBef>
              <a:buAutoNum type="arabicPeriod"/>
            </a:pPr>
            <a:r>
              <a:rPr lang="en"/>
              <a:t>As you read, study the words spoken by President Lincoln one month before the end of the Civil War.</a:t>
            </a:r>
          </a:p>
          <a:p>
            <a:pPr marL="457200" lvl="0" indent="-228600" rtl="0">
              <a:spcBef>
                <a:spcPts val="0"/>
              </a:spcBef>
              <a:buAutoNum type="arabicPeriod"/>
            </a:pPr>
            <a:r>
              <a:rPr lang="en"/>
              <a:t>The use of parallel structure has a powerful effect on a written and spoken message. Identify the examples of parallelism, alliteration, and anaphora at work in the speech. </a:t>
            </a:r>
          </a:p>
          <a:p>
            <a:pPr marL="457200" lvl="0" indent="-228600">
              <a:spcBef>
                <a:spcPts val="0"/>
              </a:spcBef>
              <a:buAutoNum type="arabicPeriod"/>
            </a:pPr>
            <a:r>
              <a:rPr lang="en"/>
              <a:t>Read aloud - using emphasis and inflection.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10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fade">
                                      <p:cBhvr>
                                        <p:cTn id="12" dur="1000"/>
                                        <p:tgtEl>
                                          <p:spTgt spid="1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xEl>
                                              <p:pRg st="2" end="2"/>
                                            </p:txEl>
                                          </p:spTgt>
                                        </p:tgtEl>
                                        <p:attrNameLst>
                                          <p:attrName>style.visibility</p:attrName>
                                        </p:attrNameLst>
                                      </p:cBhvr>
                                      <p:to>
                                        <p:strVal val="visible"/>
                                      </p:to>
                                    </p:set>
                                    <p:animEffect transition="in" filter="fade">
                                      <p:cBhvr>
                                        <p:cTn id="17" dur="1000"/>
                                        <p:tgtEl>
                                          <p:spTgt spid="1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xEl>
                                              <p:pRg st="3" end="3"/>
                                            </p:txEl>
                                          </p:spTgt>
                                        </p:tgtEl>
                                        <p:attrNameLst>
                                          <p:attrName>style.visibility</p:attrName>
                                        </p:attrNameLst>
                                      </p:cBhvr>
                                      <p:to>
                                        <p:strVal val="visible"/>
                                      </p:to>
                                    </p:set>
                                    <p:animEffect transition="in" filter="fade">
                                      <p:cBhvr>
                                        <p:cTn id="22" dur="1000"/>
                                        <p:tgtEl>
                                          <p:spTgt spid="1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
                                            <p:txEl>
                                              <p:pRg st="4" end="4"/>
                                            </p:txEl>
                                          </p:spTgt>
                                        </p:tgtEl>
                                        <p:attrNameLst>
                                          <p:attrName>style.visibility</p:attrName>
                                        </p:attrNameLst>
                                      </p:cBhvr>
                                      <p:to>
                                        <p:strVal val="visible"/>
                                      </p:to>
                                    </p:set>
                                    <p:animEffect transition="in" filter="fade">
                                      <p:cBhvr>
                                        <p:cTn id="27" dur="1000"/>
                                        <p:tgtEl>
                                          <p:spTgt spid="1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
                                            <p:txEl>
                                              <p:pRg st="0" end="0"/>
                                            </p:txEl>
                                          </p:spTgt>
                                        </p:tgtEl>
                                        <p:attrNameLst>
                                          <p:attrName>style.visibility</p:attrName>
                                        </p:attrNameLst>
                                      </p:cBhvr>
                                      <p:to>
                                        <p:strVal val="visible"/>
                                      </p:to>
                                    </p:set>
                                    <p:animEffect transition="in" filter="fade">
                                      <p:cBhvr>
                                        <p:cTn id="32" dur="1000"/>
                                        <p:tgtEl>
                                          <p:spTgt spid="10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
                                            <p:txEl>
                                              <p:pRg st="1" end="1"/>
                                            </p:txEl>
                                          </p:spTgt>
                                        </p:tgtEl>
                                        <p:attrNameLst>
                                          <p:attrName>style.visibility</p:attrName>
                                        </p:attrNameLst>
                                      </p:cBhvr>
                                      <p:to>
                                        <p:strVal val="visible"/>
                                      </p:to>
                                    </p:set>
                                    <p:animEffect transition="in" filter="fade">
                                      <p:cBhvr>
                                        <p:cTn id="37" dur="1000"/>
                                        <p:tgtEl>
                                          <p:spTgt spid="10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
                                            <p:txEl>
                                              <p:pRg st="2" end="2"/>
                                            </p:txEl>
                                          </p:spTgt>
                                        </p:tgtEl>
                                        <p:attrNameLst>
                                          <p:attrName>style.visibility</p:attrName>
                                        </p:attrNameLst>
                                      </p:cBhvr>
                                      <p:to>
                                        <p:strVal val="visible"/>
                                      </p:to>
                                    </p:set>
                                    <p:animEffect transition="in" filter="fade">
                                      <p:cBhvr>
                                        <p:cTn id="42" dur="1000"/>
                                        <p:tgtEl>
                                          <p:spTgt spid="10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
                                            <p:txEl>
                                              <p:pRg st="3" end="3"/>
                                            </p:txEl>
                                          </p:spTgt>
                                        </p:tgtEl>
                                        <p:attrNameLst>
                                          <p:attrName>style.visibility</p:attrName>
                                        </p:attrNameLst>
                                      </p:cBhvr>
                                      <p:to>
                                        <p:strVal val="visible"/>
                                      </p:to>
                                    </p:set>
                                    <p:animEffect transition="in" filter="fade">
                                      <p:cBhvr>
                                        <p:cTn id="47" dur="1000"/>
                                        <p:tgtEl>
                                          <p:spTgt spid="10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
                                            <p:txEl>
                                              <p:pRg st="4" end="4"/>
                                            </p:txEl>
                                          </p:spTgt>
                                        </p:tgtEl>
                                        <p:attrNameLst>
                                          <p:attrName>style.visibility</p:attrName>
                                        </p:attrNameLst>
                                      </p:cBhvr>
                                      <p:to>
                                        <p:strVal val="visible"/>
                                      </p:to>
                                    </p:set>
                                    <p:animEffect transition="in" filter="fade">
                                      <p:cBhvr>
                                        <p:cTn id="52" dur="1000"/>
                                        <p:tgtEl>
                                          <p:spTgt spid="10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
                                            <p:txEl>
                                              <p:pRg st="0" end="0"/>
                                            </p:txEl>
                                          </p:spTgt>
                                        </p:tgtEl>
                                        <p:attrNameLst>
                                          <p:attrName>style.visibility</p:attrName>
                                        </p:attrNameLst>
                                      </p:cBhvr>
                                      <p:to>
                                        <p:strVal val="visible"/>
                                      </p:to>
                                    </p:set>
                                    <p:animEffect transition="in" filter="fade">
                                      <p:cBhvr>
                                        <p:cTn id="57" dur="1000"/>
                                        <p:tgtEl>
                                          <p:spTgt spid="10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3">
                                            <p:txEl>
                                              <p:pRg st="1" end="1"/>
                                            </p:txEl>
                                          </p:spTgt>
                                        </p:tgtEl>
                                        <p:attrNameLst>
                                          <p:attrName>style.visibility</p:attrName>
                                        </p:attrNameLst>
                                      </p:cBhvr>
                                      <p:to>
                                        <p:strVal val="visible"/>
                                      </p:to>
                                    </p:set>
                                    <p:animEffect transition="in" filter="fade">
                                      <p:cBhvr>
                                        <p:cTn id="62" dur="1000"/>
                                        <p:tgtEl>
                                          <p:spTgt spid="10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3">
                                            <p:txEl>
                                              <p:pRg st="2" end="2"/>
                                            </p:txEl>
                                          </p:spTgt>
                                        </p:tgtEl>
                                        <p:attrNameLst>
                                          <p:attrName>style.visibility</p:attrName>
                                        </p:attrNameLst>
                                      </p:cBhvr>
                                      <p:to>
                                        <p:strVal val="visible"/>
                                      </p:to>
                                    </p:set>
                                    <p:animEffect transition="in" filter="fade">
                                      <p:cBhvr>
                                        <p:cTn id="67" dur="1000"/>
                                        <p:tgtEl>
                                          <p:spTgt spid="103">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3">
                                            <p:txEl>
                                              <p:pRg st="3" end="3"/>
                                            </p:txEl>
                                          </p:spTgt>
                                        </p:tgtEl>
                                        <p:attrNameLst>
                                          <p:attrName>style.visibility</p:attrName>
                                        </p:attrNameLst>
                                      </p:cBhvr>
                                      <p:to>
                                        <p:strVal val="visible"/>
                                      </p:to>
                                    </p:set>
                                    <p:animEffect transition="in" filter="fade">
                                      <p:cBhvr>
                                        <p:cTn id="72" dur="1000"/>
                                        <p:tgtEl>
                                          <p:spTgt spid="103">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3">
                                            <p:txEl>
                                              <p:pRg st="4" end="4"/>
                                            </p:txEl>
                                          </p:spTgt>
                                        </p:tgtEl>
                                        <p:attrNameLst>
                                          <p:attrName>style.visibility</p:attrName>
                                        </p:attrNameLst>
                                      </p:cBhvr>
                                      <p:to>
                                        <p:strVal val="visible"/>
                                      </p:to>
                                    </p:set>
                                    <p:animEffect transition="in" filter="fade">
                                      <p:cBhvr>
                                        <p:cTn id="77" dur="1000"/>
                                        <p:tgtEl>
                                          <p:spTgt spid="1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Bell Ringer - November 5</a:t>
            </a:r>
          </a:p>
        </p:txBody>
      </p:sp>
      <p:sp>
        <p:nvSpPr>
          <p:cNvPr id="109" name="Shape 10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a:spcBef>
                <a:spcPts val="0"/>
              </a:spcBef>
              <a:buAutoNum type="arabicPeriod"/>
            </a:pPr>
            <a:r>
              <a:rPr lang="en"/>
              <a:t>Use the ACT word of the day in a paragraph</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1910</Words>
  <Application>Microsoft Macintosh PowerPoint</Application>
  <PresentationFormat>On-screen Show (16:9)</PresentationFormat>
  <Paragraphs>151</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Proxima Nova</vt:lpstr>
      <vt:lpstr>Syncopate</vt:lpstr>
      <vt:lpstr>Droid Sans</vt:lpstr>
      <vt:lpstr>spearmint</vt:lpstr>
      <vt:lpstr>Quarter 2 -  Power of Persuasion</vt:lpstr>
      <vt:lpstr>Bell Ringer - October 26 &amp; 27</vt:lpstr>
      <vt:lpstr>Write this in your notebooks...</vt:lpstr>
      <vt:lpstr>SOAPSTone for persuasive speech</vt:lpstr>
      <vt:lpstr>Bell Ringer - November 2 &amp; 4</vt:lpstr>
      <vt:lpstr>Learning Targets</vt:lpstr>
      <vt:lpstr>Rhetorical Devices -  </vt:lpstr>
      <vt:lpstr>Dissecting a Famous Speech - Abraham Lincoln - 1865</vt:lpstr>
      <vt:lpstr>Bell Ringer - November 5</vt:lpstr>
      <vt:lpstr>I can...</vt:lpstr>
      <vt:lpstr>Structure of an Argument</vt:lpstr>
      <vt:lpstr>Difference Between Anaphora &amp; Parallelism</vt:lpstr>
      <vt:lpstr>Further clarification...</vt:lpstr>
      <vt:lpstr>Mini-Debate Format</vt:lpstr>
      <vt:lpstr>Bell Ringer - November 9 &amp; 10, 2015</vt:lpstr>
      <vt:lpstr>Are these parallel?</vt:lpstr>
      <vt:lpstr>What rhetorical device is used here?</vt:lpstr>
      <vt:lpstr>Bell Ringer -  November 11, 2015 </vt:lpstr>
      <vt:lpstr>Goal of the Persuasive Speeches</vt:lpstr>
      <vt:lpstr>Rhetorical Appeals</vt:lpstr>
      <vt:lpstr>Time to get started...</vt:lpstr>
      <vt:lpstr>Bell Ringer - November 13, 2014</vt:lpstr>
      <vt:lpstr>Just because...</vt:lpstr>
      <vt:lpstr>Gettysburg Address - Abraham Lincoln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 2 -  Power of Persuasion</dc:title>
  <cp:lastModifiedBy>Shelby</cp:lastModifiedBy>
  <cp:revision>1</cp:revision>
  <dcterms:modified xsi:type="dcterms:W3CDTF">2015-11-16T00:24:20Z</dcterms:modified>
</cp:coreProperties>
</file>