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4" r:id="rId4"/>
    <p:sldId id="266" r:id="rId5"/>
    <p:sldId id="269" r:id="rId6"/>
    <p:sldId id="271" r:id="rId7"/>
    <p:sldId id="260" r:id="rId8"/>
    <p:sldId id="258" r:id="rId9"/>
    <p:sldId id="257" r:id="rId10"/>
    <p:sldId id="272" r:id="rId11"/>
    <p:sldId id="273" r:id="rId12"/>
    <p:sldId id="259" r:id="rId13"/>
    <p:sldId id="277" r:id="rId14"/>
    <p:sldId id="278" r:id="rId15"/>
    <p:sldId id="280" r:id="rId16"/>
    <p:sldId id="275" r:id="rId17"/>
    <p:sldId id="276" r:id="rId18"/>
    <p:sldId id="279" r:id="rId19"/>
    <p:sldId id="28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28"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8/26/15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8/26/15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8/26/15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8/26/15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8/26/15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8/26/15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8/26/15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8/26/15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8/26/15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8/26/15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8/26/15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8/26/15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8/26/15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8/26/15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8/26/15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8/26/15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8/26/15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8/26/15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5063FCAH8mM" TargetMode="External"/><Relationship Id="rId3" Type="http://schemas.openxmlformats.org/officeDocument/2006/relationships/hyperlink" Target="https://www.youtube.com/watch?v=_mQOyOGKjF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VpKmfjf5tU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 Mice and Men</a:t>
            </a:r>
            <a:endParaRPr lang="en-US" dirty="0"/>
          </a:p>
        </p:txBody>
      </p:sp>
      <p:sp>
        <p:nvSpPr>
          <p:cNvPr id="3" name="Subtitle 2"/>
          <p:cNvSpPr>
            <a:spLocks noGrp="1"/>
          </p:cNvSpPr>
          <p:nvPr>
            <p:ph type="subTitle" idx="1"/>
          </p:nvPr>
        </p:nvSpPr>
        <p:spPr/>
        <p:txBody>
          <a:bodyPr/>
          <a:lstStyle/>
          <a:p>
            <a:r>
              <a:rPr lang="en-US" dirty="0" smtClean="0"/>
              <a:t>John Steinbeck</a:t>
            </a:r>
            <a:endParaRPr lang="en-US" dirty="0"/>
          </a:p>
        </p:txBody>
      </p:sp>
    </p:spTree>
    <p:extLst>
      <p:ext uri="{BB962C8B-B14F-4D97-AF65-F5344CB8AC3E}">
        <p14:creationId xmlns:p14="http://schemas.microsoft.com/office/powerpoint/2010/main" val="1602159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Of Mice and Men</a:t>
            </a:r>
            <a:endParaRPr lang="en-US" i="1" dirty="0"/>
          </a:p>
        </p:txBody>
      </p:sp>
      <p:sp>
        <p:nvSpPr>
          <p:cNvPr id="3" name="Text Placeholder 2"/>
          <p:cNvSpPr>
            <a:spLocks noGrp="1"/>
          </p:cNvSpPr>
          <p:nvPr>
            <p:ph type="body" sz="half" idx="2"/>
          </p:nvPr>
        </p:nvSpPr>
        <p:spPr/>
        <p:txBody>
          <a:bodyPr/>
          <a:lstStyle/>
          <a:p>
            <a:r>
              <a:rPr lang="en-US" dirty="0" smtClean="0"/>
              <a:t>John Steinbeck</a:t>
            </a:r>
            <a:endParaRPr lang="en-US" dirty="0"/>
          </a:p>
        </p:txBody>
      </p:sp>
      <p:pic>
        <p:nvPicPr>
          <p:cNvPr id="4" name="Picture 3"/>
          <p:cNvPicPr>
            <a:picLocks noChangeAspect="1"/>
          </p:cNvPicPr>
          <p:nvPr/>
        </p:nvPicPr>
        <p:blipFill>
          <a:blip r:embed="rId2"/>
          <a:stretch>
            <a:fillRect/>
          </a:stretch>
        </p:blipFill>
        <p:spPr>
          <a:xfrm>
            <a:off x="5632449" y="554261"/>
            <a:ext cx="3146426" cy="518668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Of Mice and Men </a:t>
            </a:r>
            <a:r>
              <a:rPr lang="en-US" dirty="0" smtClean="0"/>
              <a:t>in Context Video</a:t>
            </a:r>
            <a:endParaRPr lang="en-US" dirty="0"/>
          </a:p>
        </p:txBody>
      </p:sp>
      <p:sp>
        <p:nvSpPr>
          <p:cNvPr id="3" name="Content Placeholder 2"/>
          <p:cNvSpPr>
            <a:spLocks noGrp="1"/>
          </p:cNvSpPr>
          <p:nvPr>
            <p:ph idx="1"/>
          </p:nvPr>
        </p:nvSpPr>
        <p:spPr/>
        <p:txBody>
          <a:bodyPr/>
          <a:lstStyle/>
          <a:p>
            <a:r>
              <a:rPr lang="en-US" i="1" dirty="0" smtClean="0">
                <a:hlinkClick r:id="rId2"/>
              </a:rPr>
              <a:t>Of Mice and Men </a:t>
            </a:r>
            <a:r>
              <a:rPr lang="en-US" dirty="0" smtClean="0">
                <a:hlinkClick r:id="rId2"/>
              </a:rPr>
              <a:t>Video</a:t>
            </a:r>
            <a:endParaRPr lang="en-US" dirty="0" smtClean="0"/>
          </a:p>
          <a:p>
            <a:endParaRPr lang="en-US" dirty="0"/>
          </a:p>
          <a:p>
            <a:r>
              <a:rPr lang="en-US" i="1" dirty="0" smtClean="0">
                <a:hlinkClick r:id="rId3"/>
              </a:rPr>
              <a:t>Of Mice and Men </a:t>
            </a:r>
            <a:r>
              <a:rPr lang="en-US" dirty="0" smtClean="0">
                <a:hlinkClick r:id="rId3"/>
              </a:rPr>
              <a:t>Context Video #2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Questions (Chapter 1) – pgs 1-16</a:t>
            </a:r>
            <a:endParaRPr lang="en-US" dirty="0"/>
          </a:p>
        </p:txBody>
      </p:sp>
      <p:sp>
        <p:nvSpPr>
          <p:cNvPr id="3" name="Content Placeholder 2"/>
          <p:cNvSpPr>
            <a:spLocks noGrp="1"/>
          </p:cNvSpPr>
          <p:nvPr>
            <p:ph idx="1"/>
          </p:nvPr>
        </p:nvSpPr>
        <p:spPr>
          <a:xfrm>
            <a:off x="680321" y="1991380"/>
            <a:ext cx="9613861" cy="4866619"/>
          </a:xfrm>
        </p:spPr>
        <p:txBody>
          <a:bodyPr>
            <a:normAutofit fontScale="92500" lnSpcReduction="10000"/>
          </a:bodyPr>
          <a:lstStyle/>
          <a:p>
            <a:pPr marL="457200" indent="-457200">
              <a:buFont typeface="+mj-lt"/>
              <a:buAutoNum type="arabicPeriod"/>
            </a:pPr>
            <a:r>
              <a:rPr lang="en-US" dirty="0" smtClean="0"/>
              <a:t>While I read the passage, write down what jumps out to you about the text as well as answering these questions…</a:t>
            </a:r>
          </a:p>
          <a:p>
            <a:pPr marL="914400" lvl="1" indent="-457200"/>
            <a:r>
              <a:rPr lang="en-US" dirty="0" smtClean="0"/>
              <a:t>Why does Steinbeck use vivid imagery at the beginning of the novel? </a:t>
            </a:r>
          </a:p>
          <a:p>
            <a:pPr marL="914400" lvl="1" indent="-457200"/>
            <a:r>
              <a:rPr lang="en-US" dirty="0" smtClean="0"/>
              <a:t>What place might he be describing? </a:t>
            </a:r>
          </a:p>
          <a:p>
            <a:pPr marL="914400" lvl="1" indent="-457200">
              <a:buNone/>
            </a:pPr>
            <a:endParaRPr lang="en-US" dirty="0" smtClean="0"/>
          </a:p>
          <a:p>
            <a:pPr marL="457200" indent="-457200">
              <a:buFont typeface="+mj-lt"/>
              <a:buAutoNum type="arabicPeriod"/>
            </a:pPr>
            <a:r>
              <a:rPr lang="en-US" dirty="0" smtClean="0"/>
              <a:t>What is the relationship like between George and Lenny? </a:t>
            </a:r>
          </a:p>
          <a:p>
            <a:pPr lvl="1"/>
            <a:r>
              <a:rPr lang="en-US" dirty="0" smtClean="0"/>
              <a:t>Find 2 </a:t>
            </a:r>
            <a:r>
              <a:rPr lang="en-US" smtClean="0"/>
              <a:t>pieces of textual </a:t>
            </a:r>
            <a:r>
              <a:rPr lang="en-US" dirty="0" smtClean="0"/>
              <a:t>evidence to support this claim.</a:t>
            </a:r>
          </a:p>
          <a:p>
            <a:pPr lvl="1"/>
            <a:endParaRPr lang="en-US" dirty="0" smtClean="0"/>
          </a:p>
          <a:p>
            <a:pPr marL="457200" indent="-457200">
              <a:buFont typeface="+mj-lt"/>
              <a:buAutoNum type="arabicPeriod"/>
            </a:pPr>
            <a:r>
              <a:rPr lang="en-US" dirty="0" smtClean="0"/>
              <a:t>Why are </a:t>
            </a:r>
            <a:r>
              <a:rPr lang="en-US" dirty="0" err="1" smtClean="0"/>
              <a:t>Lennie’s</a:t>
            </a:r>
            <a:r>
              <a:rPr lang="en-US" dirty="0" smtClean="0"/>
              <a:t> mice significant? What might they symbolize?</a:t>
            </a:r>
          </a:p>
          <a:p>
            <a:pPr marL="914400" lvl="1" indent="-457200"/>
            <a:r>
              <a:rPr lang="en-US" dirty="0" smtClean="0"/>
              <a:t>Write down at least 2 ideas.</a:t>
            </a:r>
          </a:p>
          <a:p>
            <a:pPr marL="914400" lvl="1" indent="-457200">
              <a:buNone/>
            </a:pPr>
            <a:endParaRPr lang="en-US" dirty="0" smtClean="0"/>
          </a:p>
          <a:p>
            <a:pPr marL="457200" indent="-457200">
              <a:buFont typeface="+mj-lt"/>
              <a:buAutoNum type="arabicPeriod"/>
            </a:pPr>
            <a:r>
              <a:rPr lang="en-US" dirty="0" smtClean="0"/>
              <a:t>On the bottom of page 13 George explains about “guys like us.”</a:t>
            </a:r>
          </a:p>
          <a:p>
            <a:pPr marL="914400" lvl="1" indent="-457200"/>
            <a:r>
              <a:rPr lang="en-US" dirty="0" smtClean="0"/>
              <a:t>How are George and </a:t>
            </a:r>
            <a:r>
              <a:rPr lang="en-US" dirty="0" err="1" smtClean="0"/>
              <a:t>Lennie</a:t>
            </a:r>
            <a:r>
              <a:rPr lang="en-US" dirty="0" smtClean="0"/>
              <a:t> going to be different from “those guys?”</a:t>
            </a:r>
          </a:p>
          <a:p>
            <a:pPr marL="914400" lvl="1" indent="-457200"/>
            <a:r>
              <a:rPr lang="en-US" dirty="0" smtClean="0"/>
              <a:t>What separates them from traditional ranch hands?</a:t>
            </a:r>
          </a:p>
          <a:p>
            <a:pPr marL="914400" lvl="1" indent="-457200"/>
            <a:r>
              <a:rPr lang="en-US" dirty="0" smtClean="0"/>
              <a:t>Provide textual evidence for your reasons.</a:t>
            </a:r>
          </a:p>
          <a:p>
            <a:endParaRPr lang="en-US" dirty="0" smtClean="0"/>
          </a:p>
          <a:p>
            <a:endParaRPr lang="en-US" dirty="0" smtClean="0"/>
          </a:p>
          <a:p>
            <a:endParaRPr lang="en-US" dirty="0"/>
          </a:p>
          <a:p>
            <a:endParaRPr lang="en-US" dirty="0"/>
          </a:p>
        </p:txBody>
      </p:sp>
      <p:sp>
        <p:nvSpPr>
          <p:cNvPr id="4" name="TextBox 3"/>
          <p:cNvSpPr txBox="1"/>
          <p:nvPr/>
        </p:nvSpPr>
        <p:spPr>
          <a:xfrm>
            <a:off x="11127590" y="398276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410627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Answer – </a:t>
            </a:r>
            <a:br>
              <a:rPr lang="en-US" dirty="0" smtClean="0"/>
            </a:br>
            <a:r>
              <a:rPr lang="en-US" dirty="0" smtClean="0"/>
              <a:t>Claim, Textual Evidence, Commentary</a:t>
            </a:r>
            <a:endParaRPr lang="en-US" dirty="0"/>
          </a:p>
        </p:txBody>
      </p:sp>
      <p:sp>
        <p:nvSpPr>
          <p:cNvPr id="3" name="Content Placeholder 2"/>
          <p:cNvSpPr>
            <a:spLocks noGrp="1"/>
          </p:cNvSpPr>
          <p:nvPr>
            <p:ph idx="1"/>
          </p:nvPr>
        </p:nvSpPr>
        <p:spPr/>
        <p:txBody>
          <a:bodyPr/>
          <a:lstStyle/>
          <a:p>
            <a:pPr lvl="0"/>
            <a:r>
              <a:rPr lang="en-US" dirty="0" err="1" smtClean="0"/>
              <a:t>Lennie</a:t>
            </a:r>
            <a:r>
              <a:rPr lang="en-US" dirty="0" smtClean="0"/>
              <a:t> and George are best buds; they fight often, but depend on each other greatly. George tends to look out for </a:t>
            </a:r>
            <a:r>
              <a:rPr lang="en-US" dirty="0" err="1" smtClean="0"/>
              <a:t>Lennie</a:t>
            </a:r>
            <a:r>
              <a:rPr lang="en-US" dirty="0" smtClean="0"/>
              <a:t> almost like a younger sibling, “I want you to stay with me, </a:t>
            </a:r>
            <a:r>
              <a:rPr lang="en-US" dirty="0" err="1" smtClean="0"/>
              <a:t>Lennie</a:t>
            </a:r>
            <a:r>
              <a:rPr lang="en-US" dirty="0" smtClean="0"/>
              <a:t>. Jesus Christ, </a:t>
            </a:r>
            <a:r>
              <a:rPr lang="en-US" dirty="0" err="1" smtClean="0"/>
              <a:t>somebody’d</a:t>
            </a:r>
            <a:r>
              <a:rPr lang="en-US" dirty="0" smtClean="0"/>
              <a:t> shoot you for a coyote if you was by yourself. No, you stay with me” (Steinbeck 13).  Though George’s words can be viewed as harsh towards his friend, George always keeps </a:t>
            </a:r>
            <a:r>
              <a:rPr lang="en-US" dirty="0" err="1" smtClean="0"/>
              <a:t>Lennie’s</a:t>
            </a:r>
            <a:r>
              <a:rPr lang="en-US" dirty="0" smtClean="0"/>
              <a:t> best interest in mind and looks out for him all the time. </a:t>
            </a:r>
          </a:p>
          <a:p>
            <a:pPr lvl="0"/>
            <a:endParaRPr lang="en-US" dirty="0" smtClean="0"/>
          </a:p>
          <a:p>
            <a:pPr lvl="0"/>
            <a:r>
              <a:rPr lang="en-US" dirty="0" smtClean="0"/>
              <a:t>(Score: 3)</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Answer – Score 4</a:t>
            </a:r>
            <a:endParaRPr lang="en-US" dirty="0"/>
          </a:p>
        </p:txBody>
      </p:sp>
      <p:sp>
        <p:nvSpPr>
          <p:cNvPr id="3" name="Content Placeholder 2"/>
          <p:cNvSpPr>
            <a:spLocks noGrp="1"/>
          </p:cNvSpPr>
          <p:nvPr>
            <p:ph idx="1"/>
          </p:nvPr>
        </p:nvSpPr>
        <p:spPr>
          <a:xfrm>
            <a:off x="680321" y="2336872"/>
            <a:ext cx="9613861" cy="4200053"/>
          </a:xfrm>
        </p:spPr>
        <p:txBody>
          <a:bodyPr>
            <a:normAutofit lnSpcReduction="10000"/>
          </a:bodyPr>
          <a:lstStyle/>
          <a:p>
            <a:r>
              <a:rPr lang="en-US" dirty="0" err="1" smtClean="0"/>
              <a:t>Lennie</a:t>
            </a:r>
            <a:r>
              <a:rPr lang="en-US" dirty="0" smtClean="0"/>
              <a:t> and George are traveling companions and share a unified dream for the future. Though George is not always kind in his words towards </a:t>
            </a:r>
            <a:r>
              <a:rPr lang="en-US" dirty="0" err="1" smtClean="0"/>
              <a:t>Lennie</a:t>
            </a:r>
            <a:r>
              <a:rPr lang="en-US" dirty="0" smtClean="0"/>
              <a:t>, he cares about him greatly. George would be lost without </a:t>
            </a:r>
            <a:r>
              <a:rPr lang="en-US" dirty="0" err="1" smtClean="0"/>
              <a:t>Lennie</a:t>
            </a:r>
            <a:r>
              <a:rPr lang="en-US" dirty="0" smtClean="0"/>
              <a:t>. “I want you to stay with me, </a:t>
            </a:r>
            <a:r>
              <a:rPr lang="en-US" dirty="0" err="1" smtClean="0"/>
              <a:t>Lennie</a:t>
            </a:r>
            <a:r>
              <a:rPr lang="en-US" dirty="0" smtClean="0"/>
              <a:t>. Jesus Christ, </a:t>
            </a:r>
            <a:r>
              <a:rPr lang="en-US" dirty="0" err="1" smtClean="0"/>
              <a:t>somebody’d</a:t>
            </a:r>
            <a:r>
              <a:rPr lang="en-US" dirty="0" smtClean="0"/>
              <a:t> shoot you for a coyote if you was by yourself. No, you stay with me,” George said. (Steinbeck 13). Though they fight like siblings, George plays the role of care-taker for </a:t>
            </a:r>
            <a:r>
              <a:rPr lang="en-US" dirty="0" err="1" smtClean="0"/>
              <a:t>Lennie</a:t>
            </a:r>
            <a:r>
              <a:rPr lang="en-US" dirty="0" smtClean="0"/>
              <a:t>, “I </a:t>
            </a:r>
            <a:r>
              <a:rPr lang="en-US" dirty="0" err="1" smtClean="0"/>
              <a:t>ain’t</a:t>
            </a:r>
            <a:r>
              <a:rPr lang="en-US" dirty="0" smtClean="0"/>
              <a:t> </a:t>
            </a:r>
            <a:r>
              <a:rPr lang="en-US" dirty="0" err="1" smtClean="0"/>
              <a:t>takin</a:t>
            </a:r>
            <a:r>
              <a:rPr lang="en-US" dirty="0" smtClean="0"/>
              <a:t>’ it away jus’ for meanness. That mouse </a:t>
            </a:r>
            <a:r>
              <a:rPr lang="en-US" dirty="0" err="1" smtClean="0"/>
              <a:t>ain’t</a:t>
            </a:r>
            <a:r>
              <a:rPr lang="en-US" dirty="0" smtClean="0"/>
              <a:t> fresh, </a:t>
            </a:r>
            <a:r>
              <a:rPr lang="en-US" dirty="0" err="1" smtClean="0"/>
              <a:t>Lennie</a:t>
            </a:r>
            <a:r>
              <a:rPr lang="en-US" dirty="0" smtClean="0"/>
              <a:t>; and besides, you’ve broke it </a:t>
            </a:r>
            <a:r>
              <a:rPr lang="en-US" dirty="0" err="1" smtClean="0"/>
              <a:t>pettin</a:t>
            </a:r>
            <a:r>
              <a:rPr lang="en-US" dirty="0" smtClean="0"/>
              <a:t>; it,” George </a:t>
            </a:r>
            <a:r>
              <a:rPr lang="en-US" dirty="0" err="1" smtClean="0"/>
              <a:t>states(Steinbeck</a:t>
            </a:r>
            <a:r>
              <a:rPr lang="en-US" dirty="0" smtClean="0"/>
              <a:t> 9). George is constantly evaluating </a:t>
            </a:r>
            <a:r>
              <a:rPr lang="en-US" dirty="0" err="1" smtClean="0"/>
              <a:t>Lennie’s</a:t>
            </a:r>
            <a:r>
              <a:rPr lang="en-US" dirty="0" smtClean="0"/>
              <a:t> condition, ensuring that he is okay and being taken care of. The companionship that George and </a:t>
            </a:r>
            <a:r>
              <a:rPr lang="en-US" dirty="0" err="1" smtClean="0"/>
              <a:t>Lennie</a:t>
            </a:r>
            <a:r>
              <a:rPr lang="en-US" dirty="0" smtClean="0"/>
              <a:t> share is what makes their relationship special. It provides both men with hope for the future.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 Chapter 2 – pgs. 17-37</a:t>
            </a:r>
            <a:endParaRPr lang="en-US" dirty="0"/>
          </a:p>
        </p:txBody>
      </p:sp>
      <p:sp>
        <p:nvSpPr>
          <p:cNvPr id="3" name="Content Placeholder 2"/>
          <p:cNvSpPr>
            <a:spLocks noGrp="1"/>
          </p:cNvSpPr>
          <p:nvPr>
            <p:ph idx="1"/>
          </p:nvPr>
        </p:nvSpPr>
        <p:spPr>
          <a:xfrm>
            <a:off x="680321" y="2079626"/>
            <a:ext cx="9613861" cy="4778374"/>
          </a:xfrm>
        </p:spPr>
        <p:txBody>
          <a:bodyPr>
            <a:normAutofit fontScale="85000" lnSpcReduction="20000"/>
          </a:bodyPr>
          <a:lstStyle/>
          <a:p>
            <a:r>
              <a:rPr lang="en-US" dirty="0" smtClean="0"/>
              <a:t>Power Standard - RL.11.1 Cite strong and thorough textual evidence to support analysis of what the text says explicitly as well as inferences drawn from the text, including determining where the text leaves matters uncertain.</a:t>
            </a:r>
          </a:p>
          <a:p>
            <a:endParaRPr lang="en-US" dirty="0" smtClean="0"/>
          </a:p>
          <a:p>
            <a:pPr marL="457200" indent="-457200">
              <a:buFont typeface="+mj-lt"/>
              <a:buAutoNum type="arabicPeriod"/>
            </a:pPr>
            <a:r>
              <a:rPr lang="en-US" dirty="0" smtClean="0"/>
              <a:t>What is the significance of the dogs/puppies in the chapter? </a:t>
            </a:r>
          </a:p>
          <a:p>
            <a:pPr lvl="1">
              <a:buFont typeface="Wingdings" panose="05000000000000000000" pitchFamily="2" charset="2"/>
              <a:buChar char="§"/>
            </a:pPr>
            <a:r>
              <a:rPr lang="en-US" dirty="0" smtClean="0"/>
              <a:t>Answer these questions and support your answers with textual evidence and page numbers.</a:t>
            </a:r>
          </a:p>
          <a:p>
            <a:endParaRPr lang="en-US" sz="2200" dirty="0"/>
          </a:p>
          <a:p>
            <a:pPr marL="0" indent="0">
              <a:buNone/>
            </a:pPr>
            <a:r>
              <a:rPr lang="en-US" dirty="0" smtClean="0"/>
              <a:t>2. What might be the symbolic significance of Carlson wanting </a:t>
            </a:r>
            <a:r>
              <a:rPr lang="en-US" dirty="0"/>
              <a:t>to get rid of Candy’s </a:t>
            </a:r>
            <a:r>
              <a:rPr lang="en-US" dirty="0" smtClean="0"/>
              <a:t>dog?</a:t>
            </a:r>
          </a:p>
          <a:p>
            <a:pPr lvl="1"/>
            <a:r>
              <a:rPr lang="en-US" dirty="0"/>
              <a:t>Answer these questions and support your answers with textual evidence and page numbers.</a:t>
            </a:r>
          </a:p>
          <a:p>
            <a:pPr lvl="1">
              <a:buNone/>
            </a:pPr>
            <a:endParaRPr lang="en-US" dirty="0" smtClean="0"/>
          </a:p>
          <a:p>
            <a:pPr marL="0" indent="0">
              <a:buNone/>
            </a:pPr>
            <a:r>
              <a:rPr lang="en-US" dirty="0" smtClean="0"/>
              <a:t>3. Most all the major characters have been introduced by the end of Chapter 2. Select one character to describe one key trait of their physical appearance and/or personality.</a:t>
            </a:r>
          </a:p>
          <a:p>
            <a:pPr lvl="1"/>
            <a:r>
              <a:rPr lang="en-US" dirty="0" smtClean="0"/>
              <a:t>Use textual evidence (plus page numbers) to support your analysis.</a:t>
            </a:r>
          </a:p>
          <a:p>
            <a:pPr lvl="1"/>
            <a:r>
              <a:rPr lang="en-US" dirty="0" smtClean="0"/>
              <a:t>Include at least 2 quotes that help describe the character’s personality.</a:t>
            </a:r>
          </a:p>
          <a:p>
            <a:endParaRPr lang="en-US" dirty="0"/>
          </a:p>
        </p:txBody>
      </p:sp>
    </p:spTree>
    <p:extLst>
      <p:ext uri="{BB962C8B-B14F-4D97-AF65-F5344CB8AC3E}">
        <p14:creationId xmlns:p14="http://schemas.microsoft.com/office/powerpoint/2010/main" val="20668836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753228"/>
            <a:ext cx="9833807" cy="1080938"/>
          </a:xfrm>
        </p:spPr>
        <p:txBody>
          <a:bodyPr/>
          <a:lstStyle/>
          <a:p>
            <a:r>
              <a:rPr lang="en-US" dirty="0" smtClean="0"/>
              <a:t>Discussion Questions – Chapter 3 - (pgs. 38-65)</a:t>
            </a:r>
            <a:endParaRPr lang="en-US" dirty="0"/>
          </a:p>
        </p:txBody>
      </p:sp>
      <p:sp>
        <p:nvSpPr>
          <p:cNvPr id="3" name="Content Placeholder 2"/>
          <p:cNvSpPr>
            <a:spLocks noGrp="1"/>
          </p:cNvSpPr>
          <p:nvPr>
            <p:ph idx="1"/>
          </p:nvPr>
        </p:nvSpPr>
        <p:spPr>
          <a:xfrm>
            <a:off x="680321" y="2000250"/>
            <a:ext cx="9613861" cy="4651375"/>
          </a:xfrm>
        </p:spPr>
        <p:txBody>
          <a:bodyPr>
            <a:normAutofit/>
          </a:bodyPr>
          <a:lstStyle/>
          <a:p>
            <a:pPr marL="457200" indent="-457200">
              <a:buNone/>
            </a:pPr>
            <a:r>
              <a:rPr lang="en-US" dirty="0" smtClean="0"/>
              <a:t>Power Standard - RL.11.1 Cite strong and thorough textual evidence to support analysis of what the text says explicitly as well as inferences drawn from the text, including determining where the text leaves matters uncertain.</a:t>
            </a:r>
          </a:p>
          <a:p>
            <a:pPr marL="457200" indent="-457200">
              <a:buFont typeface="+mj-lt"/>
              <a:buAutoNum type="arabicPeriod"/>
            </a:pPr>
            <a:r>
              <a:rPr lang="en-US" dirty="0" smtClean="0"/>
              <a:t>Read the passage beginning on page 52 to the top of page 53 ending with a  quote by Whit, (“Well, a guy got to have some fun sometime.”).</a:t>
            </a:r>
          </a:p>
          <a:p>
            <a:pPr marL="1828800" lvl="3" indent="-457200"/>
            <a:r>
              <a:rPr lang="en-US" sz="2000" dirty="0" smtClean="0"/>
              <a:t>How do men’s flaws prevent them from achieving the American Dream?</a:t>
            </a:r>
          </a:p>
          <a:p>
            <a:pPr marL="457200" indent="-457200">
              <a:buFont typeface="+mj-lt"/>
              <a:buAutoNum type="arabicPeriod"/>
            </a:pPr>
            <a:r>
              <a:rPr lang="en-US" dirty="0" smtClean="0"/>
              <a:t>Answer the prompt using the format of claim, text-based evidence, and commentary.</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77186"/>
            <a:ext cx="10294182" cy="1080938"/>
          </a:xfrm>
        </p:spPr>
        <p:txBody>
          <a:bodyPr/>
          <a:lstStyle/>
          <a:p>
            <a:r>
              <a:rPr lang="en-US" dirty="0" smtClean="0"/>
              <a:t>Discussion Questions – Chapter 4 - (pgs. 66-83)</a:t>
            </a:r>
            <a:endParaRPr lang="en-US" dirty="0"/>
          </a:p>
        </p:txBody>
      </p:sp>
      <p:sp>
        <p:nvSpPr>
          <p:cNvPr id="3" name="Content Placeholder 2"/>
          <p:cNvSpPr>
            <a:spLocks noGrp="1"/>
          </p:cNvSpPr>
          <p:nvPr>
            <p:ph idx="1"/>
          </p:nvPr>
        </p:nvSpPr>
        <p:spPr/>
        <p:txBody>
          <a:bodyPr/>
          <a:lstStyle/>
          <a:p>
            <a:r>
              <a:rPr lang="en-US" dirty="0" smtClean="0"/>
              <a:t>Play </a:t>
            </a:r>
            <a:r>
              <a:rPr lang="en-US" i="1" dirty="0" smtClean="0"/>
              <a:t>Of Mice and Men</a:t>
            </a:r>
            <a:r>
              <a:rPr lang="en-US" dirty="0" smtClean="0"/>
              <a:t> game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 Ch. 5 &amp; 6 (pgs. 84-107)</a:t>
            </a:r>
            <a:endParaRPr lang="en-US" dirty="0"/>
          </a:p>
        </p:txBody>
      </p:sp>
      <p:sp>
        <p:nvSpPr>
          <p:cNvPr id="3" name="Content Placeholder 2"/>
          <p:cNvSpPr>
            <a:spLocks noGrp="1"/>
          </p:cNvSpPr>
          <p:nvPr>
            <p:ph idx="1"/>
          </p:nvPr>
        </p:nvSpPr>
        <p:spPr>
          <a:xfrm>
            <a:off x="680321" y="2143124"/>
            <a:ext cx="9613861" cy="4397375"/>
          </a:xfrm>
        </p:spPr>
        <p:txBody>
          <a:bodyPr/>
          <a:lstStyle/>
          <a:p>
            <a:pPr marL="457200" indent="-457200">
              <a:buNone/>
            </a:pPr>
            <a:r>
              <a:rPr lang="en-US" dirty="0" smtClean="0"/>
              <a:t>Answer the questions using the Claim, TBE, Commentary format:</a:t>
            </a:r>
          </a:p>
          <a:p>
            <a:pPr marL="457200" indent="-457200">
              <a:buFont typeface="+mj-lt"/>
              <a:buAutoNum type="arabicPeriod"/>
            </a:pPr>
            <a:r>
              <a:rPr lang="en-US" dirty="0" smtClean="0"/>
              <a:t>Re-read Curley’s wife’s statements from the bottom of page 87 (“</a:t>
            </a:r>
            <a:r>
              <a:rPr lang="en-US" i="1" dirty="0" err="1" smtClean="0"/>
              <a:t>Wha’s</a:t>
            </a:r>
            <a:r>
              <a:rPr lang="en-US" i="1" dirty="0" smtClean="0"/>
              <a:t> the matter with me</a:t>
            </a:r>
            <a:r>
              <a:rPr lang="en-US" dirty="0" smtClean="0"/>
              <a:t>?”) to the middle of page 88 (“</a:t>
            </a:r>
            <a:r>
              <a:rPr lang="en-US" i="1" dirty="0" smtClean="0"/>
              <a:t>If I’d went, I wouldn’t be </a:t>
            </a:r>
            <a:r>
              <a:rPr lang="en-US" i="1" dirty="0" err="1" smtClean="0"/>
              <a:t>livin</a:t>
            </a:r>
            <a:r>
              <a:rPr lang="en-US" i="1" dirty="0" smtClean="0"/>
              <a:t>’ like this.</a:t>
            </a:r>
            <a:r>
              <a:rPr lang="en-US" dirty="0" smtClean="0"/>
              <a:t>”). Evaluate what Curley’s wife is trying to do here.</a:t>
            </a:r>
          </a:p>
          <a:p>
            <a:pPr marL="457200" indent="-457200">
              <a:buFont typeface="+mj-lt"/>
              <a:buAutoNum type="arabicPeriod"/>
            </a:pPr>
            <a:r>
              <a:rPr lang="en-US" dirty="0" smtClean="0"/>
              <a:t>On pages 100-102, </a:t>
            </a:r>
            <a:r>
              <a:rPr lang="en-US" dirty="0" err="1" smtClean="0"/>
              <a:t>Lennie</a:t>
            </a:r>
            <a:r>
              <a:rPr lang="en-US" dirty="0" smtClean="0"/>
              <a:t> has hallucinations of his Aunt Clara and a giant rabbit. What do these things represent or what are they symbolic of?</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 </a:t>
            </a:r>
            <a:r>
              <a:rPr lang="en-US" smtClean="0"/>
              <a:t>Alternate Question</a:t>
            </a:r>
            <a:endParaRPr lang="en-US" dirty="0"/>
          </a:p>
        </p:txBody>
      </p:sp>
      <p:sp>
        <p:nvSpPr>
          <p:cNvPr id="3" name="Content Placeholder 2"/>
          <p:cNvSpPr>
            <a:spLocks noGrp="1"/>
          </p:cNvSpPr>
          <p:nvPr>
            <p:ph idx="1"/>
          </p:nvPr>
        </p:nvSpPr>
        <p:spPr/>
        <p:txBody>
          <a:bodyPr/>
          <a:lstStyle/>
          <a:p>
            <a:r>
              <a:rPr lang="en-US" dirty="0" smtClean="0"/>
              <a:t>Pg 93 – “As happens sometimes a moment settled and hovered and remained for much more than a moment. And sound stopped and movement stopped for much, much more than a moment.” Think about a time in your life when you’ve had a moment like this. Compare your moment with one of the character’s moments in Chapters 5 or 6.</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5357" y="202024"/>
            <a:ext cx="5311916" cy="4329090"/>
          </a:xfrm>
        </p:spPr>
        <p:txBody>
          <a:bodyPr anchor="t">
            <a:normAutofit/>
          </a:bodyPr>
          <a:lstStyle/>
          <a:p>
            <a:pPr algn="ctr">
              <a:spcAft>
                <a:spcPts val="600"/>
              </a:spcAft>
            </a:pPr>
            <a:r>
              <a:rPr lang="en-US" sz="3200" dirty="0" smtClean="0"/>
              <a:t>Photographs from the Great Depression</a:t>
            </a:r>
            <a:r>
              <a:rPr lang="en-US" dirty="0" smtClean="0"/>
              <a:t/>
            </a:r>
            <a:br>
              <a:rPr lang="en-US" dirty="0" smtClean="0"/>
            </a:br>
            <a:r>
              <a:rPr lang="en-US" dirty="0" smtClean="0"/>
              <a:t/>
            </a:r>
            <a:br>
              <a:rPr lang="en-US" dirty="0" smtClean="0"/>
            </a:br>
            <a:r>
              <a:rPr lang="en-US" dirty="0" smtClean="0"/>
              <a:t/>
            </a:r>
            <a:br>
              <a:rPr lang="en-US" dirty="0" smtClean="0"/>
            </a:br>
            <a:r>
              <a:rPr lang="en-US" dirty="0" smtClean="0"/>
              <a:t>For each picture, write down a sentence or two on your reactions to the picture. </a:t>
            </a:r>
            <a:br>
              <a:rPr lang="en-US" dirty="0" smtClean="0"/>
            </a:br>
            <a:r>
              <a:rPr lang="en-US" dirty="0" smtClean="0"/>
              <a:t/>
            </a:r>
            <a:br>
              <a:rPr lang="en-US" dirty="0" smtClean="0"/>
            </a:br>
            <a:r>
              <a:rPr lang="en-US" dirty="0" smtClean="0"/>
              <a:t>How does it make you feel? </a:t>
            </a:r>
            <a:br>
              <a:rPr lang="en-US" dirty="0" smtClean="0"/>
            </a:br>
            <a:r>
              <a:rPr lang="en-US" dirty="0" smtClean="0"/>
              <a:t>What do you notice? </a:t>
            </a:r>
            <a:br>
              <a:rPr lang="en-US" dirty="0" smtClean="0"/>
            </a:br>
            <a:r>
              <a:rPr lang="en-US" dirty="0" smtClean="0"/>
              <a:t>What does it make you think of?</a:t>
            </a:r>
            <a:endParaRPr lang="en-US" dirty="0"/>
          </a:p>
        </p:txBody>
      </p:sp>
      <p:pic>
        <p:nvPicPr>
          <p:cNvPr id="1026" name="Picture 2" descr="http://upload.wikimedia.org/wikipedia/commons/thumb/5/54/Lange-MigrantMother02.jpg/640px-Lange-MigrantMother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217" y="185735"/>
            <a:ext cx="5060369" cy="657848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6451406" y="1342018"/>
            <a:ext cx="5094734" cy="1588"/>
          </a:xfrm>
          <a:prstGeom prst="line">
            <a:avLst/>
          </a:prstGeom>
          <a:ln w="57150" cmpd="sng"/>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637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jobbureau.jpg (40213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71" y="169984"/>
            <a:ext cx="9378082" cy="64975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3999" y="190500"/>
            <a:ext cx="9699625" cy="647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47875" y="33178"/>
            <a:ext cx="6953250" cy="680259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Great Depression Video</a:t>
            </a:r>
            <a:endParaRPr lang="en-US" dirty="0"/>
          </a:p>
        </p:txBody>
      </p:sp>
      <p:sp>
        <p:nvSpPr>
          <p:cNvPr id="3" name="Content Placeholder 2"/>
          <p:cNvSpPr>
            <a:spLocks noGrp="1"/>
          </p:cNvSpPr>
          <p:nvPr>
            <p:ph idx="1"/>
          </p:nvPr>
        </p:nvSpPr>
        <p:spPr/>
        <p:txBody>
          <a:bodyPr/>
          <a:lstStyle/>
          <a:p>
            <a:r>
              <a:rPr lang="en-US" dirty="0" smtClean="0">
                <a:hlinkClick r:id="rId2"/>
              </a:rPr>
              <a:t>Video</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Great Depression Essential Facts</a:t>
            </a:r>
            <a:endParaRPr lang="en-US" dirty="0"/>
          </a:p>
        </p:txBody>
      </p:sp>
      <p:sp>
        <p:nvSpPr>
          <p:cNvPr id="4" name="Text Placeholder 3"/>
          <p:cNvSpPr>
            <a:spLocks noGrp="1"/>
          </p:cNvSpPr>
          <p:nvPr>
            <p:ph idx="1"/>
          </p:nvPr>
        </p:nvSpPr>
        <p:spPr>
          <a:xfrm>
            <a:off x="680321" y="2095500"/>
            <a:ext cx="9613861" cy="4556125"/>
          </a:xfrm>
        </p:spPr>
        <p:txBody>
          <a:bodyPr>
            <a:normAutofit/>
          </a:bodyPr>
          <a:lstStyle/>
          <a:p>
            <a:r>
              <a:rPr lang="en-US" dirty="0" smtClean="0"/>
              <a:t>We don’t really know why it happened…</a:t>
            </a:r>
          </a:p>
          <a:p>
            <a:r>
              <a:rPr lang="en-US" dirty="0" smtClean="0"/>
              <a:t>Lasted from 1929-1940’s</a:t>
            </a:r>
          </a:p>
          <a:p>
            <a:r>
              <a:rPr lang="en-US" dirty="0" smtClean="0"/>
              <a:t>Began in 1929 with the stock </a:t>
            </a:r>
            <a:r>
              <a:rPr lang="en-US" dirty="0"/>
              <a:t>m</a:t>
            </a:r>
            <a:r>
              <a:rPr lang="en-US" dirty="0" smtClean="0"/>
              <a:t>arket crash</a:t>
            </a:r>
          </a:p>
          <a:p>
            <a:r>
              <a:rPr lang="en-US" dirty="0" smtClean="0"/>
              <a:t>Millions were left homeless and jobless</a:t>
            </a:r>
          </a:p>
          <a:p>
            <a:r>
              <a:rPr lang="en-US" dirty="0" smtClean="0"/>
              <a:t>Often there would be 1000+ people applying for one job</a:t>
            </a:r>
          </a:p>
          <a:p>
            <a:r>
              <a:rPr lang="en-US" dirty="0" smtClean="0"/>
              <a:t>Herbert Hoover was president at the time, then Franklin D. Roosevelt</a:t>
            </a:r>
          </a:p>
          <a:p>
            <a:r>
              <a:rPr lang="en-US" dirty="0" smtClean="0"/>
              <a:t>Roosevelt Created – WPA (Works Progress Administration) &amp; New Deal Programs</a:t>
            </a:r>
          </a:p>
          <a:p>
            <a:r>
              <a:rPr lang="en-US" dirty="0" smtClean="0"/>
              <a:t>Entrance into WWII ended the depression</a:t>
            </a:r>
          </a:p>
          <a:p>
            <a:endParaRPr lang="en-US" dirty="0"/>
          </a:p>
        </p:txBody>
      </p:sp>
    </p:spTree>
    <p:extLst>
      <p:ext uri="{BB962C8B-B14F-4D97-AF65-F5344CB8AC3E}">
        <p14:creationId xmlns:p14="http://schemas.microsoft.com/office/powerpoint/2010/main" val="29998835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Dust Bowl Essential Facts</a:t>
            </a:r>
            <a:endParaRPr lang="en-US" dirty="0"/>
          </a:p>
        </p:txBody>
      </p:sp>
      <p:sp>
        <p:nvSpPr>
          <p:cNvPr id="3" name="Content Placeholder 2"/>
          <p:cNvSpPr>
            <a:spLocks noGrp="1"/>
          </p:cNvSpPr>
          <p:nvPr>
            <p:ph idx="1"/>
          </p:nvPr>
        </p:nvSpPr>
        <p:spPr>
          <a:xfrm>
            <a:off x="1" y="2016125"/>
            <a:ext cx="6375042" cy="4668010"/>
          </a:xfrm>
        </p:spPr>
        <p:txBody>
          <a:bodyPr/>
          <a:lstStyle/>
          <a:p>
            <a:r>
              <a:rPr lang="en-US" dirty="0" smtClean="0"/>
              <a:t>Destroyed the Great Plains</a:t>
            </a:r>
          </a:p>
          <a:p>
            <a:pPr lvl="1"/>
            <a:r>
              <a:rPr lang="en-US" dirty="0" smtClean="0"/>
              <a:t>1/3 of the U.S., 10 states</a:t>
            </a:r>
          </a:p>
          <a:p>
            <a:pPr lvl="1"/>
            <a:r>
              <a:rPr lang="en-US" dirty="0" smtClean="0"/>
              <a:t>Kansas, Oklahoma, Nebraska, Texas, South Dakota, North Dakota, Colorado, Wyoming, Montana, New Mexico</a:t>
            </a:r>
          </a:p>
          <a:p>
            <a:r>
              <a:rPr lang="en-US" dirty="0" smtClean="0"/>
              <a:t>People were forced to leave their lands in search of work, water, and food.</a:t>
            </a:r>
          </a:p>
          <a:p>
            <a:r>
              <a:rPr lang="en-US" dirty="0" smtClean="0"/>
              <a:t>Those who traveled, became known as “</a:t>
            </a:r>
            <a:r>
              <a:rPr lang="en-US" dirty="0" err="1" smtClean="0"/>
              <a:t>Okies</a:t>
            </a:r>
            <a:r>
              <a:rPr lang="en-US" dirty="0" smtClean="0"/>
              <a:t>” and “</a:t>
            </a:r>
            <a:r>
              <a:rPr lang="en-US" dirty="0" err="1" smtClean="0"/>
              <a:t>Arkies</a:t>
            </a:r>
            <a:r>
              <a:rPr lang="en-US" dirty="0" smtClean="0"/>
              <a:t>”</a:t>
            </a:r>
          </a:p>
          <a:p>
            <a:r>
              <a:rPr lang="en-US" dirty="0" smtClean="0"/>
              <a:t>California was said to have agricultural jobs so many people went west</a:t>
            </a:r>
          </a:p>
          <a:p>
            <a:endParaRPr lang="en-US" dirty="0"/>
          </a:p>
        </p:txBody>
      </p:sp>
      <p:pic>
        <p:nvPicPr>
          <p:cNvPr id="4098" name="Picture 2" descr="dustbowl.jpg (128466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7417" y="753228"/>
            <a:ext cx="5514975"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1266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the Author</a:t>
            </a:r>
            <a:endParaRPr lang="en-US" dirty="0"/>
          </a:p>
        </p:txBody>
      </p:sp>
      <p:sp>
        <p:nvSpPr>
          <p:cNvPr id="4" name="Content Placeholder 3"/>
          <p:cNvSpPr>
            <a:spLocks noGrp="1"/>
          </p:cNvSpPr>
          <p:nvPr>
            <p:ph sz="half" idx="1"/>
          </p:nvPr>
        </p:nvSpPr>
        <p:spPr>
          <a:xfrm>
            <a:off x="285749" y="2336872"/>
            <a:ext cx="5254625" cy="4171877"/>
          </a:xfrm>
        </p:spPr>
        <p:txBody>
          <a:bodyPr>
            <a:noAutofit/>
          </a:bodyPr>
          <a:lstStyle/>
          <a:p>
            <a:pPr marL="0" indent="0">
              <a:buNone/>
            </a:pPr>
            <a:r>
              <a:rPr lang="en-US" sz="4000" b="1" u="sng" dirty="0" smtClean="0"/>
              <a:t>Famous Novels</a:t>
            </a:r>
          </a:p>
          <a:p>
            <a:r>
              <a:rPr lang="en-US" sz="4000" i="1" dirty="0" smtClean="0"/>
              <a:t>Tortilla Flat</a:t>
            </a:r>
          </a:p>
          <a:p>
            <a:r>
              <a:rPr lang="en-US" sz="4000" i="1" dirty="0" smtClean="0"/>
              <a:t>In Dubious Battle</a:t>
            </a:r>
          </a:p>
          <a:p>
            <a:r>
              <a:rPr lang="en-US" sz="4000" i="1" dirty="0" smtClean="0"/>
              <a:t>Of Mice and Men</a:t>
            </a:r>
          </a:p>
          <a:p>
            <a:r>
              <a:rPr lang="en-US" sz="4000" i="1" dirty="0" smtClean="0"/>
              <a:t>The Grapes of Wrath</a:t>
            </a:r>
            <a:endParaRPr lang="en-US" sz="4000" i="1" dirty="0"/>
          </a:p>
        </p:txBody>
      </p:sp>
      <p:sp>
        <p:nvSpPr>
          <p:cNvPr id="3" name="Content Placeholder 2"/>
          <p:cNvSpPr>
            <a:spLocks noGrp="1"/>
          </p:cNvSpPr>
          <p:nvPr>
            <p:ph sz="half" idx="2"/>
          </p:nvPr>
        </p:nvSpPr>
        <p:spPr>
          <a:xfrm>
            <a:off x="5435373" y="3638623"/>
            <a:ext cx="5883502" cy="3599316"/>
          </a:xfrm>
        </p:spPr>
        <p:txBody>
          <a:bodyPr>
            <a:normAutofit/>
          </a:bodyPr>
          <a:lstStyle/>
          <a:p>
            <a:r>
              <a:rPr lang="en-US" sz="2800" dirty="0" smtClean="0"/>
              <a:t>1902-Born in Salinas, California</a:t>
            </a:r>
          </a:p>
          <a:p>
            <a:pPr lvl="1"/>
            <a:r>
              <a:rPr lang="en-US" sz="2800" dirty="0" smtClean="0"/>
              <a:t>Inspiration for much of his work</a:t>
            </a:r>
          </a:p>
          <a:p>
            <a:pPr lvl="1"/>
            <a:r>
              <a:rPr lang="en-US" sz="2800" dirty="0" smtClean="0"/>
              <a:t>Worked on a ranch and grew to love the people</a:t>
            </a:r>
          </a:p>
          <a:p>
            <a:pPr lvl="1"/>
            <a:r>
              <a:rPr lang="en-US" sz="2800" dirty="0" smtClean="0"/>
              <a:t>Often wrote about the wandering Californians</a:t>
            </a:r>
          </a:p>
          <a:p>
            <a:endParaRPr lang="en-US" dirty="0" smtClean="0"/>
          </a:p>
        </p:txBody>
      </p:sp>
      <p:pic>
        <p:nvPicPr>
          <p:cNvPr id="8" name="Picture 7"/>
          <p:cNvPicPr>
            <a:picLocks noChangeAspect="1"/>
          </p:cNvPicPr>
          <p:nvPr/>
        </p:nvPicPr>
        <p:blipFill>
          <a:blip r:embed="rId2"/>
          <a:stretch>
            <a:fillRect/>
          </a:stretch>
        </p:blipFill>
        <p:spPr>
          <a:xfrm>
            <a:off x="8991600" y="247650"/>
            <a:ext cx="2654300" cy="3060700"/>
          </a:xfrm>
          <a:prstGeom prst="rect">
            <a:avLst/>
          </a:prstGeom>
        </p:spPr>
      </p:pic>
    </p:spTree>
    <p:extLst>
      <p:ext uri="{BB962C8B-B14F-4D97-AF65-F5344CB8AC3E}">
        <p14:creationId xmlns:p14="http://schemas.microsoft.com/office/powerpoint/2010/main" val="1055000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21104</TotalTime>
  <Words>1163</Words>
  <Application>Microsoft Macintosh PowerPoint</Application>
  <PresentationFormat>Custom</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Berlin</vt:lpstr>
      <vt:lpstr>Of Mice and Men</vt:lpstr>
      <vt:lpstr>Photographs from the Great Depression   For each picture, write down a sentence or two on your reactions to the picture.   How does it make you feel?  What do you notice?  What does it make you think of?</vt:lpstr>
      <vt:lpstr>PowerPoint Presentation</vt:lpstr>
      <vt:lpstr>PowerPoint Presentation</vt:lpstr>
      <vt:lpstr>PowerPoint Presentation</vt:lpstr>
      <vt:lpstr>Great Depression Video</vt:lpstr>
      <vt:lpstr>The Great Depression Essential Facts</vt:lpstr>
      <vt:lpstr>Dust Bowl Essential Facts</vt:lpstr>
      <vt:lpstr>Background on the Author</vt:lpstr>
      <vt:lpstr>Of Mice and Men</vt:lpstr>
      <vt:lpstr>Of Mice and Men in Context Video</vt:lpstr>
      <vt:lpstr>Discussion Questions (Chapter 1) – pgs 1-16</vt:lpstr>
      <vt:lpstr>Sample Answer –  Claim, Textual Evidence, Commentary</vt:lpstr>
      <vt:lpstr>Sample Answer – Score 4</vt:lpstr>
      <vt:lpstr>Discussion Questions – Chapter 2 – pgs. 17-37</vt:lpstr>
      <vt:lpstr>Discussion Questions – Chapter 3 - (pgs. 38-65)</vt:lpstr>
      <vt:lpstr>Discussion Questions – Chapter 4 - (pgs. 66-83)</vt:lpstr>
      <vt:lpstr>Discussion Questions – Ch. 5 &amp; 6 (pgs. 84-107)</vt:lpstr>
      <vt:lpstr>Extra – Alternate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dc:title>
  <dc:creator>j ramirez</dc:creator>
  <cp:lastModifiedBy>Shelby</cp:lastModifiedBy>
  <cp:revision>76</cp:revision>
  <dcterms:created xsi:type="dcterms:W3CDTF">2014-11-12T18:20:55Z</dcterms:created>
  <dcterms:modified xsi:type="dcterms:W3CDTF">2015-09-01T11:47:41Z</dcterms:modified>
</cp:coreProperties>
</file>