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0" r:id="rId2"/>
    <p:sldId id="256" r:id="rId3"/>
    <p:sldId id="257" r:id="rId4"/>
    <p:sldId id="261" r:id="rId5"/>
    <p:sldId id="258" r:id="rId6"/>
    <p:sldId id="259" r:id="rId7"/>
    <p:sldId id="265" r:id="rId8"/>
    <p:sldId id="266" r:id="rId9"/>
    <p:sldId id="262" r:id="rId10"/>
    <p:sldId id="263" r:id="rId11"/>
    <p:sldId id="267" r:id="rId12"/>
    <p:sldId id="268" r:id="rId13"/>
    <p:sldId id="264" r:id="rId14"/>
    <p:sldId id="269" r:id="rId15"/>
    <p:sldId id="272" r:id="rId16"/>
    <p:sldId id="273" r:id="rId17"/>
    <p:sldId id="275" r:id="rId18"/>
    <p:sldId id="278" r:id="rId19"/>
    <p:sldId id="274" r:id="rId20"/>
    <p:sldId id="276" r:id="rId21"/>
    <p:sldId id="277" r:id="rId22"/>
    <p:sldId id="279" r:id="rId23"/>
    <p:sldId id="280" r:id="rId24"/>
    <p:sldId id="282" r:id="rId25"/>
    <p:sldId id="283" r:id="rId26"/>
    <p:sldId id="284" r:id="rId27"/>
    <p:sldId id="285" r:id="rId28"/>
    <p:sldId id="286" r:id="rId29"/>
    <p:sldId id="287" r:id="rId30"/>
    <p:sldId id="288" r:id="rId31"/>
    <p:sldId id="289" r:id="rId32"/>
    <p:sldId id="290" r:id="rId33"/>
    <p:sldId id="292" r:id="rId34"/>
    <p:sldId id="293" r:id="rId35"/>
    <p:sldId id="295" r:id="rId36"/>
    <p:sldId id="297" r:id="rId37"/>
    <p:sldId id="294" r:id="rId38"/>
    <p:sldId id="296" r:id="rId39"/>
    <p:sldId id="270" r:id="rId40"/>
    <p:sldId id="271" r:id="rId41"/>
    <p:sldId id="298" r:id="rId42"/>
    <p:sldId id="299" r:id="rId43"/>
    <p:sldId id="302" r:id="rId44"/>
    <p:sldId id="304" r:id="rId45"/>
    <p:sldId id="305" r:id="rId46"/>
    <p:sldId id="306" r:id="rId47"/>
    <p:sldId id="300" r:id="rId48"/>
    <p:sldId id="30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varScale="1">
        <p:scale>
          <a:sx n="76" d="100"/>
          <a:sy n="76" d="100"/>
        </p:scale>
        <p:origin x="-728" y="-96"/>
      </p:cViewPr>
      <p:guideLst>
        <p:guide orient="horz" pos="2160"/>
        <p:guide pos="2880"/>
      </p:guideLst>
    </p:cSldViewPr>
  </p:slideViewPr>
  <p:outlineViewPr>
    <p:cViewPr>
      <p:scale>
        <a:sx n="33" d="100"/>
        <a:sy n="33" d="100"/>
      </p:scale>
      <p:origin x="0" y="193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5196AF1-391D-48CA-9D80-C9E5179AD748}" type="datetimeFigureOut">
              <a:rPr lang="en-US" smtClean="0"/>
              <a:t>9/10/15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3EDFF28-F18A-469C-B122-C621C75CE57F}"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196AF1-391D-48CA-9D80-C9E5179AD748}" type="datetimeFigureOut">
              <a:rPr lang="en-US" smtClean="0"/>
              <a:t>9/10/15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EDFF28-F18A-469C-B122-C621C75CE5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196AF1-391D-48CA-9D80-C9E5179AD748}" type="datetimeFigureOut">
              <a:rPr lang="en-US" smtClean="0"/>
              <a:t>9/10/15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EDFF28-F18A-469C-B122-C621C75CE5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196AF1-391D-48CA-9D80-C9E5179AD748}" type="datetimeFigureOut">
              <a:rPr lang="en-US" smtClean="0"/>
              <a:t>9/10/15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EDFF28-F18A-469C-B122-C621C75CE5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5196AF1-391D-48CA-9D80-C9E5179AD748}" type="datetimeFigureOut">
              <a:rPr lang="en-US" smtClean="0"/>
              <a:t>9/10/15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EDFF28-F18A-469C-B122-C621C75CE57F}"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196AF1-391D-48CA-9D80-C9E5179AD748}" type="datetimeFigureOut">
              <a:rPr lang="en-US" smtClean="0"/>
              <a:t>9/10/15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EDFF28-F18A-469C-B122-C621C75CE5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5196AF1-391D-48CA-9D80-C9E5179AD748}" type="datetimeFigureOut">
              <a:rPr lang="en-US" smtClean="0"/>
              <a:t>9/10/15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3EDFF28-F18A-469C-B122-C621C75CE57F}"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5196AF1-391D-48CA-9D80-C9E5179AD748}" type="datetimeFigureOut">
              <a:rPr lang="en-US" smtClean="0"/>
              <a:t>9/10/15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3EDFF28-F18A-469C-B122-C621C75CE5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5196AF1-391D-48CA-9D80-C9E5179AD748}" type="datetimeFigureOut">
              <a:rPr lang="en-US" smtClean="0"/>
              <a:t>9/10/15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3EDFF28-F18A-469C-B122-C621C75CE5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196AF1-391D-48CA-9D80-C9E5179AD748}" type="datetimeFigureOut">
              <a:rPr lang="en-US" smtClean="0"/>
              <a:t>9/10/15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EDFF28-F18A-469C-B122-C621C75CE5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5196AF1-391D-48CA-9D80-C9E5179AD748}" type="datetimeFigureOut">
              <a:rPr lang="en-US" smtClean="0"/>
              <a:t>9/10/15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3EDFF28-F18A-469C-B122-C621C75CE5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5196AF1-391D-48CA-9D80-C9E5179AD748}" type="datetimeFigureOut">
              <a:rPr lang="en-US" smtClean="0"/>
              <a:t>9/10/15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3EDFF28-F18A-469C-B122-C621C75CE57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1323012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t8VsaFPHsB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Bell Ringer (10 minutes) – due at 9:22am</a:t>
            </a:r>
            <a:endParaRPr lang="en-US" dirty="0"/>
          </a:p>
        </p:txBody>
      </p:sp>
      <p:sp>
        <p:nvSpPr>
          <p:cNvPr id="3" name="Content Placeholder 2"/>
          <p:cNvSpPr>
            <a:spLocks noGrp="1"/>
          </p:cNvSpPr>
          <p:nvPr>
            <p:ph idx="1"/>
          </p:nvPr>
        </p:nvSpPr>
        <p:spPr/>
        <p:txBody>
          <a:bodyPr/>
          <a:lstStyle/>
          <a:p>
            <a:pPr marL="582930" indent="-514350">
              <a:buFont typeface="+mj-lt"/>
              <a:buAutoNum type="arabicPeriod"/>
            </a:pPr>
            <a:r>
              <a:rPr lang="en-US" dirty="0" smtClean="0"/>
              <a:t>Please grab a syllabus from the front desk. Review and mark any section s that you have questions about.</a:t>
            </a:r>
          </a:p>
          <a:p>
            <a:pPr marL="582930" indent="-514350">
              <a:buFont typeface="+mj-lt"/>
              <a:buAutoNum type="arabicPeriod"/>
            </a:pPr>
            <a:r>
              <a:rPr lang="en-US" dirty="0" smtClean="0"/>
              <a:t>On a sheet or paper or in your notebook, respond to the following questions:</a:t>
            </a:r>
          </a:p>
          <a:p>
            <a:pPr marL="912114" lvl="1" indent="-514350"/>
            <a:r>
              <a:rPr lang="en-US" dirty="0" smtClean="0"/>
              <a:t>How do writers use the strategies of definition to define a concept?</a:t>
            </a:r>
          </a:p>
          <a:p>
            <a:pPr marL="912114" lvl="1" indent="-514350"/>
            <a:r>
              <a:rPr lang="en-US" dirty="0" smtClean="0"/>
              <a:t>What is “the American Dream?”</a:t>
            </a:r>
            <a:endParaRPr lang="en-US" dirty="0"/>
          </a:p>
        </p:txBody>
      </p:sp>
    </p:spTree>
    <p:extLst>
      <p:ext uri="{BB962C8B-B14F-4D97-AF65-F5344CB8AC3E}">
        <p14:creationId xmlns:p14="http://schemas.microsoft.com/office/powerpoint/2010/main" val="278225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concept map…</a:t>
            </a:r>
            <a:endParaRPr lang="en-US" dirty="0"/>
          </a:p>
        </p:txBody>
      </p:sp>
      <p:sp>
        <p:nvSpPr>
          <p:cNvPr id="3" name="Content Placeholder 2"/>
          <p:cNvSpPr>
            <a:spLocks noGrp="1"/>
          </p:cNvSpPr>
          <p:nvPr>
            <p:ph idx="1"/>
          </p:nvPr>
        </p:nvSpPr>
        <p:spPr>
          <a:xfrm>
            <a:off x="838200" y="1123950"/>
            <a:ext cx="7772400" cy="4572000"/>
          </a:xfrm>
        </p:spPr>
        <p:txBody>
          <a:bodyPr/>
          <a:lstStyle/>
          <a:p>
            <a:r>
              <a:rPr lang="en-US" dirty="0" smtClean="0"/>
              <a:t>Put the word “American” in the middle of your bubble map.</a:t>
            </a:r>
          </a:p>
          <a:p>
            <a:r>
              <a:rPr lang="en-US" dirty="0" smtClean="0"/>
              <a:t>Using words, define what it means to be an American.</a:t>
            </a:r>
          </a:p>
          <a:p>
            <a:r>
              <a:rPr lang="en-US" dirty="0" smtClean="0"/>
              <a:t>Using words, answer: “What makes an American unique?”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343400"/>
            <a:ext cx="40386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59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295400"/>
          </a:xfrm>
        </p:spPr>
        <p:txBody>
          <a:bodyPr/>
          <a:lstStyle/>
          <a:p>
            <a:pPr algn="ctr"/>
            <a:r>
              <a:rPr lang="en-US" dirty="0" smtClean="0"/>
              <a:t>Bell Ringer – </a:t>
            </a:r>
            <a:br>
              <a:rPr lang="en-US" dirty="0" smtClean="0"/>
            </a:br>
            <a:r>
              <a:rPr lang="en-US" dirty="0" smtClean="0"/>
              <a:t>August 17</a:t>
            </a:r>
            <a:r>
              <a:rPr lang="en-US" baseline="30000" dirty="0" smtClean="0"/>
              <a:t>th</a:t>
            </a:r>
            <a:r>
              <a:rPr lang="en-US" dirty="0" smtClean="0"/>
              <a:t> &amp; 18</a:t>
            </a:r>
            <a:r>
              <a:rPr lang="en-US" baseline="30000" dirty="0" smtClean="0"/>
              <a:t>th</a:t>
            </a:r>
            <a:r>
              <a:rPr lang="en-US" dirty="0" smtClean="0"/>
              <a:t> </a:t>
            </a:r>
            <a:endParaRPr lang="en-US" dirty="0"/>
          </a:p>
        </p:txBody>
      </p:sp>
      <p:sp>
        <p:nvSpPr>
          <p:cNvPr id="3" name="Content Placeholder 2"/>
          <p:cNvSpPr>
            <a:spLocks noGrp="1"/>
          </p:cNvSpPr>
          <p:nvPr>
            <p:ph idx="1"/>
          </p:nvPr>
        </p:nvSpPr>
        <p:spPr/>
        <p:txBody>
          <a:bodyPr/>
          <a:lstStyle/>
          <a:p>
            <a:r>
              <a:rPr lang="en-US" dirty="0" smtClean="0"/>
              <a:t>In a written response answer: How do you define yourself?</a:t>
            </a:r>
          </a:p>
          <a:p>
            <a:pPr lvl="1"/>
            <a:r>
              <a:rPr lang="en-US" dirty="0" smtClean="0"/>
              <a:t>Use the strategies of definition we covered last week (exemplification, classification, function, &amp; negation).</a:t>
            </a:r>
          </a:p>
          <a:p>
            <a:r>
              <a:rPr lang="en-US" dirty="0" smtClean="0"/>
              <a:t>Be sure to use your homework bubble map to help you with this task – hint </a:t>
            </a:r>
            <a:r>
              <a:rPr lang="en-US" dirty="0" err="1" smtClean="0"/>
              <a:t>hint</a:t>
            </a:r>
            <a:r>
              <a:rPr lang="en-US" dirty="0" smtClean="0"/>
              <a:t> *_*</a:t>
            </a:r>
          </a:p>
          <a:p>
            <a:pPr marL="68580" indent="0">
              <a:buNone/>
            </a:pPr>
            <a:endParaRPr lang="en-US" dirty="0"/>
          </a:p>
          <a:p>
            <a:pPr marL="68580" indent="0">
              <a:buNone/>
            </a:pPr>
            <a:r>
              <a:rPr lang="en-US" dirty="0" smtClean="0"/>
              <a:t>(5-7 minutes)</a:t>
            </a:r>
          </a:p>
          <a:p>
            <a:pPr lvl="1"/>
            <a:endParaRPr lang="en-US" dirty="0"/>
          </a:p>
        </p:txBody>
      </p:sp>
    </p:spTree>
    <p:extLst>
      <p:ext uri="{BB962C8B-B14F-4D97-AF65-F5344CB8AC3E}">
        <p14:creationId xmlns:p14="http://schemas.microsoft.com/office/powerpoint/2010/main" val="169712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 I can…</a:t>
            </a:r>
            <a:endParaRPr lang="en-US" dirty="0"/>
          </a:p>
        </p:txBody>
      </p:sp>
      <p:sp>
        <p:nvSpPr>
          <p:cNvPr id="3" name="Content Placeholder 2"/>
          <p:cNvSpPr>
            <a:spLocks noGrp="1"/>
          </p:cNvSpPr>
          <p:nvPr>
            <p:ph idx="1"/>
          </p:nvPr>
        </p:nvSpPr>
        <p:spPr/>
        <p:txBody>
          <a:bodyPr/>
          <a:lstStyle/>
          <a:p>
            <a:r>
              <a:rPr lang="en-US" dirty="0" smtClean="0"/>
              <a:t>W.11.2 – Write informative/explanatory text to examine and convey complex ideas, concepts, and information clearly and accurately.</a:t>
            </a:r>
          </a:p>
          <a:p>
            <a:r>
              <a:rPr lang="en-US" smtClean="0"/>
              <a:t>RI.11.1 </a:t>
            </a:r>
            <a:r>
              <a:rPr lang="en-US" dirty="0" smtClean="0"/>
              <a:t>– Cite strong and thorough textual evidence to support analysis of the text.</a:t>
            </a:r>
            <a:endParaRPr lang="en-US" dirty="0"/>
          </a:p>
        </p:txBody>
      </p:sp>
    </p:spTree>
    <p:extLst>
      <p:ext uri="{BB962C8B-B14F-4D97-AF65-F5344CB8AC3E}">
        <p14:creationId xmlns:p14="http://schemas.microsoft.com/office/powerpoint/2010/main" val="153741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reading “Growing Up”…</a:t>
            </a:r>
            <a:endParaRPr lang="en-US" dirty="0"/>
          </a:p>
        </p:txBody>
      </p:sp>
      <p:sp>
        <p:nvSpPr>
          <p:cNvPr id="3" name="Content Placeholder 2"/>
          <p:cNvSpPr>
            <a:spLocks noGrp="1"/>
          </p:cNvSpPr>
          <p:nvPr>
            <p:ph idx="1"/>
          </p:nvPr>
        </p:nvSpPr>
        <p:spPr/>
        <p:txBody>
          <a:bodyPr>
            <a:normAutofit lnSpcReduction="10000"/>
          </a:bodyPr>
          <a:lstStyle/>
          <a:p>
            <a:r>
              <a:rPr lang="en-US" dirty="0" smtClean="0"/>
              <a:t>Annotate the text using the methods we detailed out in class last week.</a:t>
            </a:r>
          </a:p>
          <a:p>
            <a:r>
              <a:rPr lang="en-US" dirty="0" smtClean="0"/>
              <a:t>Think about your own personal culture and heritage.</a:t>
            </a:r>
          </a:p>
          <a:p>
            <a:pPr lvl="1"/>
            <a:r>
              <a:rPr lang="en-US" dirty="0" smtClean="0">
                <a:solidFill>
                  <a:srgbClr val="FF0000"/>
                </a:solidFill>
              </a:rPr>
              <a:t>How are your own experiences similar and/or different from Noda’s?</a:t>
            </a:r>
          </a:p>
          <a:p>
            <a:r>
              <a:rPr lang="en-US" dirty="0" smtClean="0"/>
              <a:t>On the back of the essay or a sheet of paper to turn in, answer the question above using textual evidence (citations) from the essay to supplement your answer (RI.11.1).</a:t>
            </a:r>
          </a:p>
          <a:p>
            <a:pPr lvl="1"/>
            <a:endParaRPr lang="en-US" dirty="0"/>
          </a:p>
        </p:txBody>
      </p:sp>
    </p:spTree>
    <p:extLst>
      <p:ext uri="{BB962C8B-B14F-4D97-AF65-F5344CB8AC3E}">
        <p14:creationId xmlns:p14="http://schemas.microsoft.com/office/powerpoint/2010/main" val="817942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Bell Ringer – </a:t>
            </a:r>
            <a:br>
              <a:rPr lang="en-US" dirty="0" smtClean="0"/>
            </a:br>
            <a:r>
              <a:rPr lang="en-US" dirty="0" smtClean="0"/>
              <a:t>August 19</a:t>
            </a:r>
            <a:r>
              <a:rPr lang="en-US" baseline="30000" dirty="0" smtClean="0"/>
              <a:t>th</a:t>
            </a:r>
            <a:r>
              <a:rPr lang="en-US" dirty="0" smtClean="0"/>
              <a:t> &amp; 20</a:t>
            </a:r>
            <a:r>
              <a:rPr lang="en-US" baseline="30000" dirty="0" smtClean="0"/>
              <a:t>th</a:t>
            </a:r>
            <a:r>
              <a:rPr lang="en-US" dirty="0" smtClean="0"/>
              <a:t> </a:t>
            </a:r>
            <a:endParaRPr lang="en-US" dirty="0"/>
          </a:p>
        </p:txBody>
      </p:sp>
      <p:sp>
        <p:nvSpPr>
          <p:cNvPr id="3" name="Content Placeholder 2"/>
          <p:cNvSpPr>
            <a:spLocks noGrp="1"/>
          </p:cNvSpPr>
          <p:nvPr>
            <p:ph idx="1"/>
          </p:nvPr>
        </p:nvSpPr>
        <p:spPr>
          <a:ln>
            <a:solidFill>
              <a:srgbClr val="FF0000"/>
            </a:solidFill>
          </a:ln>
        </p:spPr>
        <p:txBody>
          <a:bodyPr>
            <a:normAutofit lnSpcReduction="10000"/>
          </a:bodyPr>
          <a:lstStyle/>
          <a:p>
            <a:r>
              <a:rPr lang="en-US" dirty="0" smtClean="0"/>
              <a:t>RI.11.3 –  Analyze a complex set of ideas or sequence of events and explain how Noda develops over the course of the text.</a:t>
            </a:r>
          </a:p>
          <a:p>
            <a:r>
              <a:rPr lang="en-US" b="1" dirty="0" smtClean="0">
                <a:solidFill>
                  <a:srgbClr val="92D050"/>
                </a:solidFill>
              </a:rPr>
              <a:t>In your groups, </a:t>
            </a:r>
            <a:r>
              <a:rPr lang="en-US" b="1" dirty="0">
                <a:solidFill>
                  <a:srgbClr val="92D050"/>
                </a:solidFill>
              </a:rPr>
              <a:t>on </a:t>
            </a:r>
            <a:r>
              <a:rPr lang="en-US" b="1" dirty="0" smtClean="0">
                <a:solidFill>
                  <a:srgbClr val="92D050"/>
                </a:solidFill>
              </a:rPr>
              <a:t>a poster…map out </a:t>
            </a:r>
            <a:r>
              <a:rPr lang="en-US" b="1" dirty="0">
                <a:solidFill>
                  <a:srgbClr val="92D050"/>
                </a:solidFill>
              </a:rPr>
              <a:t>the author’s main </a:t>
            </a:r>
            <a:r>
              <a:rPr lang="en-US" b="1" dirty="0" smtClean="0">
                <a:solidFill>
                  <a:srgbClr val="92D050"/>
                </a:solidFill>
              </a:rPr>
              <a:t>arguments/points</a:t>
            </a:r>
            <a:r>
              <a:rPr lang="en-US" b="1" dirty="0">
                <a:solidFill>
                  <a:srgbClr val="92D050"/>
                </a:solidFill>
              </a:rPr>
              <a:t>. </a:t>
            </a:r>
            <a:r>
              <a:rPr lang="en-US" b="1" dirty="0" smtClean="0">
                <a:solidFill>
                  <a:srgbClr val="92D050"/>
                </a:solidFill>
              </a:rPr>
              <a:t>Also, find patterns </a:t>
            </a:r>
            <a:r>
              <a:rPr lang="en-US" b="1" dirty="0">
                <a:solidFill>
                  <a:srgbClr val="92D050"/>
                </a:solidFill>
              </a:rPr>
              <a:t>and </a:t>
            </a:r>
            <a:r>
              <a:rPr lang="en-US" b="1" dirty="0" smtClean="0">
                <a:solidFill>
                  <a:srgbClr val="92D050"/>
                </a:solidFill>
              </a:rPr>
              <a:t>connections between those points.</a:t>
            </a:r>
          </a:p>
          <a:p>
            <a:pPr marL="1225296" lvl="2" indent="-457200">
              <a:buFont typeface="+mj-lt"/>
              <a:buAutoNum type="arabicPeriod"/>
            </a:pPr>
            <a:r>
              <a:rPr lang="en-US" b="1" dirty="0" smtClean="0">
                <a:solidFill>
                  <a:srgbClr val="92D050"/>
                </a:solidFill>
              </a:rPr>
              <a:t>Strategy – discuss first</a:t>
            </a:r>
          </a:p>
          <a:p>
            <a:pPr marL="1225296" lvl="2" indent="-457200">
              <a:buFont typeface="+mj-lt"/>
              <a:buAutoNum type="arabicPeriod"/>
            </a:pPr>
            <a:r>
              <a:rPr lang="en-US" b="1" dirty="0" smtClean="0">
                <a:solidFill>
                  <a:srgbClr val="92D050"/>
                </a:solidFill>
              </a:rPr>
              <a:t>Then, begin connecting and write those on the poster</a:t>
            </a:r>
          </a:p>
          <a:p>
            <a:pPr lvl="1"/>
            <a:endParaRPr lang="en-US" b="1" dirty="0">
              <a:solidFill>
                <a:srgbClr val="92D050"/>
              </a:solidFill>
            </a:endParaRPr>
          </a:p>
        </p:txBody>
      </p:sp>
    </p:spTree>
    <p:extLst>
      <p:ext uri="{BB962C8B-B14F-4D97-AF65-F5344CB8AC3E}">
        <p14:creationId xmlns:p14="http://schemas.microsoft.com/office/powerpoint/2010/main" val="4092806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pPr algn="ctr"/>
            <a:r>
              <a:rPr lang="en-US" dirty="0" smtClean="0"/>
              <a:t>Bell Ringer – </a:t>
            </a:r>
            <a:br>
              <a:rPr lang="en-US" dirty="0" smtClean="0"/>
            </a:br>
            <a:r>
              <a:rPr lang="en-US" dirty="0" smtClean="0"/>
              <a:t>August 21</a:t>
            </a:r>
            <a:r>
              <a:rPr lang="en-US" baseline="30000" dirty="0" smtClean="0"/>
              <a:t>st</a:t>
            </a:r>
            <a:r>
              <a:rPr lang="en-US" dirty="0" smtClean="0"/>
              <a:t> &amp; 24</a:t>
            </a:r>
            <a:r>
              <a:rPr lang="en-US" baseline="30000" dirty="0" smtClean="0"/>
              <a:t>th</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your notebooks or the place you keep notes, respond to these prompts:</a:t>
            </a:r>
          </a:p>
          <a:p>
            <a:pPr lvl="1"/>
            <a:r>
              <a:rPr lang="en-US" dirty="0">
                <a:solidFill>
                  <a:schemeClr val="accent2">
                    <a:lumMod val="40000"/>
                    <a:lumOff val="60000"/>
                  </a:schemeClr>
                </a:solidFill>
              </a:rPr>
              <a:t>1. </a:t>
            </a:r>
            <a:r>
              <a:rPr lang="en-US" dirty="0">
                <a:solidFill>
                  <a:schemeClr val="accent2">
                    <a:lumMod val="60000"/>
                    <a:lumOff val="40000"/>
                  </a:schemeClr>
                </a:solidFill>
              </a:rPr>
              <a:t>You have unintentionally achieved the proverbial American Dream, you have 2 kids, a white picket fence, a nice house, and a loving spouse. Work on a sort of timeline of how your next 30-50 years turn out with this situation</a:t>
            </a:r>
            <a:r>
              <a:rPr lang="en-US" dirty="0" smtClean="0">
                <a:solidFill>
                  <a:schemeClr val="accent2">
                    <a:lumMod val="60000"/>
                    <a:lumOff val="40000"/>
                  </a:schemeClr>
                </a:solidFill>
              </a:rPr>
              <a:t>.</a:t>
            </a:r>
          </a:p>
          <a:p>
            <a:pPr lvl="1"/>
            <a:r>
              <a:rPr lang="en-US" dirty="0" smtClean="0">
                <a:solidFill>
                  <a:srgbClr val="FFC000"/>
                </a:solidFill>
              </a:rPr>
              <a:t>2. Talk </a:t>
            </a:r>
            <a:r>
              <a:rPr lang="en-US" dirty="0">
                <a:solidFill>
                  <a:srgbClr val="FFC000"/>
                </a:solidFill>
              </a:rPr>
              <a:t>about a movie, book, or television show in which a family </a:t>
            </a:r>
            <a:r>
              <a:rPr lang="en-US" dirty="0" smtClean="0">
                <a:solidFill>
                  <a:srgbClr val="FFC000"/>
                </a:solidFill>
              </a:rPr>
              <a:t>attempts </a:t>
            </a:r>
            <a:r>
              <a:rPr lang="en-US" dirty="0">
                <a:solidFill>
                  <a:srgbClr val="FFC000"/>
                </a:solidFill>
              </a:rPr>
              <a:t>to </a:t>
            </a:r>
            <a:r>
              <a:rPr lang="en-US" dirty="0" smtClean="0">
                <a:solidFill>
                  <a:srgbClr val="FFC000"/>
                </a:solidFill>
              </a:rPr>
              <a:t>achieve </a:t>
            </a:r>
            <a:r>
              <a:rPr lang="en-US" dirty="0">
                <a:solidFill>
                  <a:srgbClr val="FFC000"/>
                </a:solidFill>
              </a:rPr>
              <a:t>success in America. What lessons can you learn from their journey and what things could they have done differently? Write your own story of a family attempting the same sort of thing. </a:t>
            </a:r>
          </a:p>
        </p:txBody>
      </p:sp>
    </p:spTree>
    <p:extLst>
      <p:ext uri="{BB962C8B-B14F-4D97-AF65-F5344CB8AC3E}">
        <p14:creationId xmlns:p14="http://schemas.microsoft.com/office/powerpoint/2010/main" val="265157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 August 25</a:t>
            </a:r>
            <a:r>
              <a:rPr lang="en-US" baseline="30000" dirty="0" smtClean="0"/>
              <a:t>th</a:t>
            </a:r>
            <a:endParaRPr lang="en-US" dirty="0"/>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20000"/>
          </a:bodyPr>
          <a:lstStyle/>
          <a:p>
            <a:pPr marL="582930" indent="-514350">
              <a:buFont typeface="+mj-lt"/>
              <a:buAutoNum type="arabicPeriod"/>
            </a:pPr>
            <a:r>
              <a:rPr lang="en-US" dirty="0" smtClean="0"/>
              <a:t>What are the 3 ways you can use someone else’s words? Identify and then define.</a:t>
            </a:r>
          </a:p>
          <a:p>
            <a:pPr marL="912114" lvl="1" indent="-514350">
              <a:buFont typeface="Arial" panose="020B0604020202020204" pitchFamily="34" charset="0"/>
              <a:buChar char="•"/>
            </a:pPr>
            <a:r>
              <a:rPr lang="en-US" dirty="0" smtClean="0"/>
              <a:t>A hint – use your smartphones </a:t>
            </a:r>
          </a:p>
          <a:p>
            <a:pPr marL="912114" lvl="1" indent="-514350">
              <a:buFont typeface="Arial" panose="020B0604020202020204" pitchFamily="34" charset="0"/>
              <a:buChar char="•"/>
            </a:pPr>
            <a:endParaRPr lang="en-US" dirty="0"/>
          </a:p>
          <a:p>
            <a:pPr marL="582930" indent="-514350">
              <a:buFont typeface="Arial" panose="020B0604020202020204" pitchFamily="34" charset="0"/>
              <a:buChar char="•"/>
            </a:pPr>
            <a:r>
              <a:rPr lang="en-US" b="1" dirty="0" smtClean="0">
                <a:solidFill>
                  <a:srgbClr val="00B050"/>
                </a:solidFill>
              </a:rPr>
              <a:t>I can…</a:t>
            </a:r>
          </a:p>
          <a:p>
            <a:pPr marL="397764" lvl="1" indent="0">
              <a:buNone/>
            </a:pPr>
            <a:r>
              <a:rPr lang="en-US" b="1" dirty="0" smtClean="0"/>
              <a:t>*** RI/RL.11.1 – Cite strong and thorough textual evidence to support analysis of what the text says explicitly as well as inferences drawn from the text. ***</a:t>
            </a:r>
          </a:p>
          <a:p>
            <a:pPr marL="397764" lvl="1" indent="0">
              <a:buNone/>
            </a:pPr>
            <a:endParaRPr lang="en-US" dirty="0"/>
          </a:p>
          <a:p>
            <a:pPr marL="397764" lvl="1" indent="0">
              <a:buNone/>
            </a:pPr>
            <a:r>
              <a:rPr lang="en-US" dirty="0"/>
              <a:t>Video (</a:t>
            </a:r>
            <a:r>
              <a:rPr lang="en-US" dirty="0">
                <a:hlinkClick r:id="rId2"/>
              </a:rPr>
              <a:t>https://</a:t>
            </a:r>
            <a:r>
              <a:rPr lang="en-US" dirty="0" smtClean="0">
                <a:hlinkClick r:id="rId2"/>
              </a:rPr>
              <a:t>vimeo.com/13230122</a:t>
            </a:r>
            <a:r>
              <a:rPr lang="en-US" dirty="0" smtClean="0"/>
              <a:t>)</a:t>
            </a:r>
          </a:p>
          <a:p>
            <a:pPr marL="582930" indent="-514350">
              <a:buFont typeface="+mj-lt"/>
              <a:buAutoNum type="arabicPeriod"/>
            </a:pPr>
            <a:r>
              <a:rPr lang="en-US" dirty="0" smtClean="0"/>
              <a:t>Think of stories or family experiences that are sacred or important to your family.  Write them down in your notebook.</a:t>
            </a:r>
          </a:p>
          <a:p>
            <a:pPr marL="582930" indent="-514350">
              <a:buFont typeface="+mj-lt"/>
              <a:buAutoNum type="arabicPeriod"/>
            </a:pPr>
            <a:endParaRPr lang="en-US" dirty="0" smtClean="0"/>
          </a:p>
          <a:p>
            <a:pPr marL="969264" lvl="1" indent="-514350">
              <a:buFont typeface="+mj-lt"/>
              <a:buAutoNum type="arabicPeriod"/>
            </a:pPr>
            <a:endParaRPr lang="en-US" dirty="0"/>
          </a:p>
        </p:txBody>
      </p:sp>
    </p:spTree>
    <p:extLst>
      <p:ext uri="{BB962C8B-B14F-4D97-AF65-F5344CB8AC3E}">
        <p14:creationId xmlns:p14="http://schemas.microsoft.com/office/powerpoint/2010/main" val="711036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What is an iconic image?</a:t>
            </a:r>
            <a:endParaRPr lang="en-US" sz="4000" b="1" dirty="0"/>
          </a:p>
        </p:txBody>
      </p:sp>
      <p:sp>
        <p:nvSpPr>
          <p:cNvPr id="4" name="Text Placeholder 3"/>
          <p:cNvSpPr>
            <a:spLocks noGrp="1"/>
          </p:cNvSpPr>
          <p:nvPr>
            <p:ph type="body" sz="half" idx="2"/>
          </p:nvPr>
        </p:nvSpPr>
        <p:spPr/>
        <p:txBody>
          <a:bodyPr>
            <a:normAutofit/>
          </a:bodyPr>
          <a:lstStyle/>
          <a:p>
            <a:pPr algn="ctr"/>
            <a:r>
              <a:rPr lang="en-US" sz="2000" dirty="0" smtClean="0"/>
              <a:t>Definitely…not this.</a:t>
            </a:r>
            <a:endParaRPr lang="en-US" sz="2000" dirty="0"/>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339" b="8339"/>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973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381000"/>
            <a:ext cx="4502944" cy="6172200"/>
          </a:xfrm>
        </p:spPr>
        <p:txBody>
          <a:bodyPr>
            <a:normAutofit lnSpcReduction="10000"/>
          </a:bodyPr>
          <a:lstStyle/>
          <a:p>
            <a:pPr marL="68580" indent="0" algn="ctr">
              <a:buNone/>
            </a:pPr>
            <a:endParaRPr lang="en-US" sz="3600" dirty="0" smtClean="0">
              <a:solidFill>
                <a:srgbClr val="00B050"/>
              </a:solidFill>
            </a:endParaRPr>
          </a:p>
          <a:p>
            <a:pPr marL="68580" indent="0" algn="ctr">
              <a:buNone/>
            </a:pPr>
            <a:r>
              <a:rPr lang="en-US" sz="3600" b="1" u="sng" dirty="0" smtClean="0">
                <a:solidFill>
                  <a:srgbClr val="00B050"/>
                </a:solidFill>
              </a:rPr>
              <a:t>Three elements </a:t>
            </a:r>
          </a:p>
          <a:p>
            <a:pPr marL="68580" indent="0" algn="ctr">
              <a:buNone/>
            </a:pPr>
            <a:r>
              <a:rPr lang="en-US" sz="3600" b="1" u="sng" dirty="0" smtClean="0">
                <a:solidFill>
                  <a:srgbClr val="00B050"/>
                </a:solidFill>
              </a:rPr>
              <a:t>of an</a:t>
            </a:r>
          </a:p>
          <a:p>
            <a:pPr marL="68580" indent="0" algn="ctr">
              <a:buNone/>
            </a:pPr>
            <a:r>
              <a:rPr lang="en-US" sz="3600" b="1" u="sng" dirty="0" smtClean="0">
                <a:solidFill>
                  <a:srgbClr val="00B050"/>
                </a:solidFill>
              </a:rPr>
              <a:t> iconic image</a:t>
            </a:r>
          </a:p>
          <a:p>
            <a:pPr marL="68580" indent="0" algn="ctr">
              <a:buNone/>
            </a:pPr>
            <a:endParaRPr lang="en-US" sz="3600" dirty="0" smtClean="0">
              <a:solidFill>
                <a:srgbClr val="00B050"/>
              </a:solidFill>
            </a:endParaRPr>
          </a:p>
          <a:p>
            <a:pPr marL="912114" lvl="1" indent="-457200">
              <a:buFont typeface="+mj-lt"/>
              <a:buAutoNum type="arabicPeriod"/>
            </a:pPr>
            <a:r>
              <a:rPr lang="en-US" dirty="0" smtClean="0"/>
              <a:t>Widely recognized as representative of a historic event</a:t>
            </a:r>
          </a:p>
          <a:p>
            <a:pPr marL="912114" lvl="1" indent="-457200">
              <a:buFont typeface="+mj-lt"/>
              <a:buAutoNum type="arabicPeriod"/>
            </a:pPr>
            <a:r>
              <a:rPr lang="en-US" dirty="0" smtClean="0"/>
              <a:t>Image evokes a strong emotional response</a:t>
            </a:r>
          </a:p>
          <a:p>
            <a:pPr marL="912114" lvl="1" indent="-457200">
              <a:buFont typeface="+mj-lt"/>
              <a:buAutoNum type="arabicPeriod"/>
            </a:pPr>
            <a:r>
              <a:rPr lang="en-US" dirty="0" smtClean="0"/>
              <a:t>The image has been reproduced across a range of media, genres, or topics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412515">
            <a:off x="3993422" y="462080"/>
            <a:ext cx="4966875" cy="3367540"/>
          </a:xfrm>
        </p:spPr>
      </p:pic>
    </p:spTree>
    <p:extLst>
      <p:ext uri="{BB962C8B-B14F-4D97-AF65-F5344CB8AC3E}">
        <p14:creationId xmlns:p14="http://schemas.microsoft.com/office/powerpoint/2010/main" val="156212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Research an Iconic Image</a:t>
            </a:r>
            <a:endParaRPr lang="en-US" sz="4000" b="1" dirty="0"/>
          </a:p>
        </p:txBody>
      </p:sp>
      <p:sp>
        <p:nvSpPr>
          <p:cNvPr id="4" name="Text Placeholder 3"/>
          <p:cNvSpPr>
            <a:spLocks noGrp="1"/>
          </p:cNvSpPr>
          <p:nvPr>
            <p:ph type="body" sz="half" idx="2"/>
          </p:nvPr>
        </p:nvSpPr>
        <p:spPr/>
        <p:txBody>
          <a:bodyPr/>
          <a:lstStyle/>
          <a:p>
            <a:r>
              <a:rPr lang="en-US" dirty="0" smtClean="0"/>
              <a:t>Iwo Jima – Iconic Flag rising</a:t>
            </a:r>
            <a:endParaRPr lang="en-US" dirty="0"/>
          </a:p>
        </p:txBody>
      </p:sp>
      <p:pic>
        <p:nvPicPr>
          <p:cNvPr id="2053" name="Picture 5" descr="http://www.abc.net.au/news/image/6354838-3x2-940x627.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646" b="76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8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57400"/>
            <a:ext cx="7772400" cy="3886200"/>
          </a:xfrm>
        </p:spPr>
        <p:txBody>
          <a:bodyPr/>
          <a:lstStyle/>
          <a:p>
            <a:r>
              <a:rPr lang="en-US" u="sng" dirty="0" smtClean="0">
                <a:latin typeface="Calibri" panose="020F0502020204030204" pitchFamily="34" charset="0"/>
              </a:rPr>
              <a:t>Learning targets –</a:t>
            </a:r>
            <a:r>
              <a:rPr lang="en-US" dirty="0" smtClean="0">
                <a:latin typeface="Calibri" panose="020F0502020204030204" pitchFamily="34" charset="0"/>
              </a:rPr>
              <a:t/>
            </a:r>
            <a:br>
              <a:rPr lang="en-US" dirty="0" smtClean="0">
                <a:latin typeface="Calibri" panose="020F0502020204030204" pitchFamily="34" charset="0"/>
              </a:rPr>
            </a:br>
            <a:r>
              <a:rPr lang="en-US" sz="3600" dirty="0" smtClean="0">
                <a:latin typeface="Calibri" panose="020F0502020204030204" pitchFamily="34" charset="0"/>
              </a:rPr>
              <a:t>1 - Preview the big ideas &amp; vocabulary for the unit</a:t>
            </a:r>
            <a:br>
              <a:rPr lang="en-US" sz="3600" dirty="0" smtClean="0">
                <a:latin typeface="Calibri" panose="020F0502020204030204" pitchFamily="34" charset="0"/>
              </a:rPr>
            </a:br>
            <a:r>
              <a:rPr lang="en-US" sz="3600" dirty="0" smtClean="0">
                <a:latin typeface="Calibri" panose="020F0502020204030204" pitchFamily="34" charset="0"/>
              </a:rPr>
              <a:t>2- Identify and analyze the skills and knowledge necessary for success in writing a definition assignment </a:t>
            </a:r>
            <a:endParaRPr lang="en-US" sz="3600" dirty="0">
              <a:latin typeface="Calibri" panose="020F0502020204030204" pitchFamily="34" charset="0"/>
            </a:endParaRPr>
          </a:p>
        </p:txBody>
      </p:sp>
      <p:sp>
        <p:nvSpPr>
          <p:cNvPr id="3" name="Subtitle 2"/>
          <p:cNvSpPr>
            <a:spLocks noGrp="1"/>
          </p:cNvSpPr>
          <p:nvPr>
            <p:ph type="subTitle" idx="1"/>
          </p:nvPr>
        </p:nvSpPr>
        <p:spPr>
          <a:xfrm>
            <a:off x="838200" y="457200"/>
            <a:ext cx="7772400" cy="1508760"/>
          </a:xfrm>
        </p:spPr>
        <p:txBody>
          <a:bodyPr>
            <a:noAutofit/>
          </a:bodyPr>
          <a:lstStyle/>
          <a:p>
            <a:pPr algn="ctr"/>
            <a:r>
              <a:rPr lang="en-US" sz="4800" b="1" dirty="0" smtClean="0"/>
              <a:t>August 11</a:t>
            </a:r>
            <a:r>
              <a:rPr lang="en-US" sz="4800" b="1" baseline="30000" dirty="0" smtClean="0"/>
              <a:t>th</a:t>
            </a:r>
            <a:r>
              <a:rPr lang="en-US" sz="4800" b="1" dirty="0" smtClean="0"/>
              <a:t> &amp; 12</a:t>
            </a:r>
            <a:r>
              <a:rPr lang="en-US" sz="4800" b="1" baseline="30000" dirty="0" smtClean="0"/>
              <a:t>th</a:t>
            </a:r>
            <a:r>
              <a:rPr lang="en-US" sz="4800" b="1" dirty="0" smtClean="0"/>
              <a:t> </a:t>
            </a:r>
          </a:p>
          <a:p>
            <a:pPr algn="ctr"/>
            <a:r>
              <a:rPr lang="en-US" sz="4800" b="1" dirty="0" smtClean="0"/>
              <a:t>Unit on the American Dream</a:t>
            </a:r>
            <a:endParaRPr lang="en-US" sz="4800" b="1" dirty="0"/>
          </a:p>
        </p:txBody>
      </p:sp>
    </p:spTree>
    <p:extLst>
      <p:ext uri="{BB962C8B-B14F-4D97-AF65-F5344CB8AC3E}">
        <p14:creationId xmlns:p14="http://schemas.microsoft.com/office/powerpoint/2010/main" val="3320602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772400" cy="2438400"/>
          </a:xfrm>
        </p:spPr>
        <p:txBody>
          <a:bodyPr/>
          <a:lstStyle/>
          <a:p>
            <a:r>
              <a:rPr lang="en-US" dirty="0" smtClean="0"/>
              <a:t>w.11.7 – conduct short and long research projects to answer a question or solve a problem.</a:t>
            </a:r>
            <a:endParaRPr lang="en-US" dirty="0"/>
          </a:p>
        </p:txBody>
      </p:sp>
      <p:sp>
        <p:nvSpPr>
          <p:cNvPr id="3" name="Subtitle 2"/>
          <p:cNvSpPr>
            <a:spLocks noGrp="1"/>
          </p:cNvSpPr>
          <p:nvPr>
            <p:ph type="subTitle" idx="1"/>
          </p:nvPr>
        </p:nvSpPr>
        <p:spPr>
          <a:xfrm>
            <a:off x="762000" y="304800"/>
            <a:ext cx="2209800" cy="899160"/>
          </a:xfrm>
        </p:spPr>
        <p:txBody>
          <a:bodyPr>
            <a:normAutofit lnSpcReduction="10000"/>
          </a:bodyPr>
          <a:lstStyle/>
          <a:p>
            <a:r>
              <a:rPr lang="en-US" sz="5400" dirty="0" smtClean="0">
                <a:solidFill>
                  <a:srgbClr val="00B050"/>
                </a:solidFill>
              </a:rPr>
              <a:t>I can…</a:t>
            </a:r>
            <a:endParaRPr lang="en-US" sz="5400" dirty="0">
              <a:solidFill>
                <a:srgbClr val="00B05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417" y="3380509"/>
            <a:ext cx="3800475" cy="2950957"/>
          </a:xfrm>
          <a:prstGeom prst="roundRect">
            <a:avLst>
              <a:gd name="adj" fmla="val 16667"/>
            </a:avLst>
          </a:prstGeom>
          <a:ln w="76200">
            <a:solidFill>
              <a:schemeClr val="accent1">
                <a:lumMod val="75000"/>
              </a:schemeClr>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23836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 your groups…</a:t>
            </a:r>
            <a:endParaRPr lang="en-US" dirty="0"/>
          </a:p>
        </p:txBody>
      </p:sp>
      <p:sp>
        <p:nvSpPr>
          <p:cNvPr id="3" name="Content Placeholder 2"/>
          <p:cNvSpPr>
            <a:spLocks noGrp="1"/>
          </p:cNvSpPr>
          <p:nvPr>
            <p:ph idx="1"/>
          </p:nvPr>
        </p:nvSpPr>
        <p:spPr>
          <a:xfrm>
            <a:off x="914400" y="1371600"/>
            <a:ext cx="7772400" cy="4983960"/>
          </a:xfrm>
        </p:spPr>
        <p:txBody>
          <a:bodyPr>
            <a:normAutofit fontScale="85000" lnSpcReduction="20000"/>
          </a:bodyPr>
          <a:lstStyle/>
          <a:p>
            <a:r>
              <a:rPr lang="en-US" dirty="0" smtClean="0"/>
              <a:t>Use your phones to research other iconic American images. </a:t>
            </a:r>
            <a:r>
              <a:rPr lang="en-US" dirty="0" smtClean="0">
                <a:solidFill>
                  <a:srgbClr val="00B050"/>
                </a:solidFill>
              </a:rPr>
              <a:t>Find 5 other images.</a:t>
            </a:r>
          </a:p>
          <a:p>
            <a:pPr lvl="1"/>
            <a:r>
              <a:rPr lang="en-US" dirty="0" smtClean="0"/>
              <a:t>We are doing this because these images help capture the essence of what it means to be an American (helps with defining an American).</a:t>
            </a:r>
          </a:p>
          <a:p>
            <a:pPr lvl="1"/>
            <a:endParaRPr lang="en-US" dirty="0" smtClean="0"/>
          </a:p>
          <a:p>
            <a:r>
              <a:rPr lang="en-US" u="sng" dirty="0" smtClean="0">
                <a:solidFill>
                  <a:srgbClr val="00B050"/>
                </a:solidFill>
              </a:rPr>
              <a:t>Group Jobs:</a:t>
            </a:r>
          </a:p>
          <a:p>
            <a:pPr lvl="1"/>
            <a:r>
              <a:rPr lang="en-US" dirty="0" smtClean="0"/>
              <a:t>1-2 people research iconic images on their phones</a:t>
            </a:r>
          </a:p>
          <a:p>
            <a:pPr lvl="1"/>
            <a:r>
              <a:rPr lang="en-US" dirty="0" smtClean="0"/>
              <a:t>1 person be the time keeper (15 minutes)/Board writer</a:t>
            </a:r>
          </a:p>
          <a:p>
            <a:pPr lvl="2"/>
            <a:r>
              <a:rPr lang="en-US" dirty="0" smtClean="0"/>
              <a:t>After you have selected an image, this person write it on the whiteboard so it is not “stolen”</a:t>
            </a:r>
          </a:p>
          <a:p>
            <a:pPr lvl="1"/>
            <a:r>
              <a:rPr lang="en-US" dirty="0" smtClean="0"/>
              <a:t>1 person be the scribe (writer)</a:t>
            </a:r>
          </a:p>
          <a:p>
            <a:pPr lvl="1"/>
            <a:r>
              <a:rPr lang="en-US" dirty="0" smtClean="0"/>
              <a:t>1-2 people will present the information</a:t>
            </a:r>
          </a:p>
          <a:p>
            <a:pPr lvl="1"/>
            <a:endParaRPr lang="en-US" dirty="0" smtClean="0"/>
          </a:p>
          <a:p>
            <a:pPr marL="125730" indent="0" algn="ctr">
              <a:buNone/>
            </a:pPr>
            <a:r>
              <a:rPr lang="en-US" dirty="0" smtClean="0"/>
              <a:t>***All people must have a job***</a:t>
            </a:r>
            <a:endParaRPr lang="en-US" dirty="0"/>
          </a:p>
        </p:txBody>
      </p:sp>
    </p:spTree>
    <p:extLst>
      <p:ext uri="{BB962C8B-B14F-4D97-AF65-F5344CB8AC3E}">
        <p14:creationId xmlns:p14="http://schemas.microsoft.com/office/powerpoint/2010/main" val="2020453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Bell Ringer – August 27</a:t>
            </a:r>
            <a:r>
              <a:rPr lang="en-US" baseline="30000" dirty="0" smtClean="0"/>
              <a:t>th</a:t>
            </a:r>
            <a:r>
              <a:rPr lang="en-US" dirty="0" smtClean="0"/>
              <a:t> </a:t>
            </a:r>
            <a:endParaRPr lang="en-US" dirty="0"/>
          </a:p>
        </p:txBody>
      </p:sp>
      <p:sp>
        <p:nvSpPr>
          <p:cNvPr id="3" name="Content Placeholder 2"/>
          <p:cNvSpPr>
            <a:spLocks noGrp="1"/>
          </p:cNvSpPr>
          <p:nvPr>
            <p:ph idx="1"/>
          </p:nvPr>
        </p:nvSpPr>
        <p:spPr/>
        <p:txBody>
          <a:bodyPr/>
          <a:lstStyle/>
          <a:p>
            <a:pPr marL="582930" indent="-514350">
              <a:buFont typeface="+mj-lt"/>
              <a:buAutoNum type="arabicPeriod"/>
            </a:pPr>
            <a:r>
              <a:rPr lang="en-US" dirty="0" smtClean="0"/>
              <a:t>Identify the ingredients you need to make a good hamburger. List them in your notes.</a:t>
            </a:r>
          </a:p>
          <a:p>
            <a:pPr marL="68580" indent="0">
              <a:buNone/>
            </a:pPr>
            <a:endParaRPr lang="en-US" dirty="0" smtClean="0"/>
          </a:p>
          <a:p>
            <a:pPr marL="582930" indent="-514350">
              <a:buFont typeface="+mj-lt"/>
              <a:buAutoNum type="arabicPeriod"/>
            </a:pPr>
            <a:r>
              <a:rPr lang="en-US" dirty="0" smtClean="0"/>
              <a:t>Draw that hamburger in your notes </a:t>
            </a:r>
            <a:endParaRPr lang="en-US" dirty="0"/>
          </a:p>
        </p:txBody>
      </p:sp>
    </p:spTree>
    <p:extLst>
      <p:ext uri="{BB962C8B-B14F-4D97-AF65-F5344CB8AC3E}">
        <p14:creationId xmlns:p14="http://schemas.microsoft.com/office/powerpoint/2010/main" val="2928326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dirty="0" smtClean="0"/>
              <a:t>The Hamburger</a:t>
            </a:r>
            <a:endParaRPr lang="en-US" sz="7200" dirty="0"/>
          </a:p>
        </p:txBody>
      </p:sp>
      <p:sp>
        <p:nvSpPr>
          <p:cNvPr id="3" name="Content Placeholder 2"/>
          <p:cNvSpPr>
            <a:spLocks noGrp="1"/>
          </p:cNvSpPr>
          <p:nvPr>
            <p:ph idx="1"/>
          </p:nvPr>
        </p:nvSpPr>
        <p:spPr/>
        <p:txBody>
          <a:bodyPr/>
          <a:lstStyle/>
          <a:p>
            <a:pPr algn="ctr">
              <a:buFont typeface="Monotype Sorts" pitchFamily="2" charset="2"/>
              <a:buNone/>
            </a:pPr>
            <a:r>
              <a:rPr lang="en-US" sz="3600" b="1" dirty="0"/>
              <a:t>Terms to know so that you too can write an effective BODY paragraph:</a:t>
            </a:r>
          </a:p>
          <a:p>
            <a:pPr>
              <a:buFont typeface="Monotype Sorts" pitchFamily="2" charset="2"/>
              <a:buNone/>
            </a:pPr>
            <a:endParaRPr lang="en-US" dirty="0">
              <a:solidFill>
                <a:srgbClr val="432DE9"/>
              </a:solidFill>
            </a:endParaRPr>
          </a:p>
          <a:p>
            <a:pPr>
              <a:buFont typeface="Monotype Sorts" pitchFamily="2" charset="2"/>
              <a:buNone/>
            </a:pPr>
            <a:r>
              <a:rPr lang="en-US" sz="4000" b="1" dirty="0">
                <a:solidFill>
                  <a:srgbClr val="432DE9"/>
                </a:solidFill>
              </a:rPr>
              <a:t>Topic Sentences (TS</a:t>
            </a:r>
            <a:r>
              <a:rPr lang="en-US" sz="4000" b="1" dirty="0" smtClean="0">
                <a:solidFill>
                  <a:srgbClr val="432DE9"/>
                </a:solidFill>
              </a:rPr>
              <a:t>) or Claim </a:t>
            </a:r>
            <a:endParaRPr lang="en-US" sz="4000" b="1" dirty="0">
              <a:solidFill>
                <a:srgbClr val="0C063A"/>
              </a:solidFill>
            </a:endParaRPr>
          </a:p>
          <a:p>
            <a:pPr>
              <a:buFont typeface="Monotype Sorts" pitchFamily="2" charset="2"/>
              <a:buNone/>
            </a:pPr>
            <a:r>
              <a:rPr lang="en-US" sz="4000" b="1" dirty="0" smtClean="0">
                <a:solidFill>
                  <a:schemeClr val="accent2"/>
                </a:solidFill>
              </a:rPr>
              <a:t>Text-Based Evidence (TBE)</a:t>
            </a:r>
            <a:endParaRPr lang="en-US" sz="4000" b="1" dirty="0">
              <a:solidFill>
                <a:srgbClr val="053B08"/>
              </a:solidFill>
            </a:endParaRPr>
          </a:p>
          <a:p>
            <a:pPr>
              <a:buFont typeface="Monotype Sorts" pitchFamily="2" charset="2"/>
              <a:buNone/>
            </a:pPr>
            <a:r>
              <a:rPr lang="en-US" sz="4000" b="1" dirty="0">
                <a:solidFill>
                  <a:srgbClr val="00B050"/>
                </a:solidFill>
              </a:rPr>
              <a:t>Commentary Sentences (CM)</a:t>
            </a:r>
          </a:p>
          <a:p>
            <a:pPr>
              <a:buFont typeface="Monotype Sorts" pitchFamily="2" charset="2"/>
              <a:buNone/>
            </a:pPr>
            <a:r>
              <a:rPr lang="en-US" sz="4000" b="1" dirty="0">
                <a:solidFill>
                  <a:srgbClr val="000000"/>
                </a:solidFill>
              </a:rPr>
              <a:t>Concluding Sentences (CS)</a:t>
            </a:r>
          </a:p>
          <a:p>
            <a:endParaRPr lang="en-US" dirty="0"/>
          </a:p>
        </p:txBody>
      </p:sp>
    </p:spTree>
    <p:extLst>
      <p:ext uri="{BB962C8B-B14F-4D97-AF65-F5344CB8AC3E}">
        <p14:creationId xmlns:p14="http://schemas.microsoft.com/office/powerpoint/2010/main" val="3573871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512064"/>
            <a:ext cx="7772400" cy="1621536"/>
          </a:xfrm>
        </p:spPr>
        <p:style>
          <a:lnRef idx="1">
            <a:schemeClr val="accent3"/>
          </a:lnRef>
          <a:fillRef idx="2">
            <a:schemeClr val="accent3"/>
          </a:fillRef>
          <a:effectRef idx="1">
            <a:schemeClr val="accent3"/>
          </a:effectRef>
          <a:fontRef idx="minor">
            <a:schemeClr val="dk1"/>
          </a:fontRef>
        </p:style>
        <p:txBody>
          <a:bodyPr/>
          <a:lstStyle/>
          <a:p>
            <a:pPr algn="ctr"/>
            <a:r>
              <a:rPr lang="en-US" sz="2800" b="1" dirty="0" smtClean="0">
                <a:solidFill>
                  <a:srgbClr val="432DE9"/>
                </a:solidFill>
              </a:rPr>
              <a:t>The Topic Sentence</a:t>
            </a:r>
            <a:br>
              <a:rPr lang="en-US" sz="2800" b="1" dirty="0" smtClean="0">
                <a:solidFill>
                  <a:srgbClr val="432DE9"/>
                </a:solidFill>
              </a:rPr>
            </a:br>
            <a:r>
              <a:rPr lang="en-US" sz="2800" dirty="0" smtClean="0">
                <a:solidFill>
                  <a:srgbClr val="432DE9"/>
                </a:solidFill>
              </a:rPr>
              <a:t>The Topic Sentence (TS) or Claim</a:t>
            </a:r>
            <a:r>
              <a:rPr lang="en-US" sz="2800" dirty="0" smtClean="0">
                <a:solidFill>
                  <a:srgbClr val="000000"/>
                </a:solidFill>
              </a:rPr>
              <a:t> </a:t>
            </a:r>
            <a:br>
              <a:rPr lang="en-US" sz="2800" dirty="0" smtClean="0">
                <a:solidFill>
                  <a:srgbClr val="000000"/>
                </a:solidFill>
              </a:rPr>
            </a:br>
            <a:r>
              <a:rPr lang="en-US" sz="2800" dirty="0" smtClean="0">
                <a:solidFill>
                  <a:srgbClr val="000000"/>
                </a:solidFill>
              </a:rPr>
              <a:t>is the top bun of the hamburger</a:t>
            </a:r>
            <a:endParaRPr lang="en-US" dirty="0" smtClean="0">
              <a:solidFill>
                <a:srgbClr val="000000"/>
              </a:solidFill>
            </a:endParaRPr>
          </a:p>
        </p:txBody>
      </p:sp>
      <p:sp>
        <p:nvSpPr>
          <p:cNvPr id="13315" name="Rectangle 3"/>
          <p:cNvSpPr>
            <a:spLocks noGrp="1" noChangeArrowheads="1"/>
          </p:cNvSpPr>
          <p:nvPr>
            <p:ph type="body" idx="1"/>
          </p:nvPr>
        </p:nvSpPr>
        <p:spPr>
          <a:xfrm>
            <a:off x="990600" y="2133602"/>
            <a:ext cx="7772400" cy="3810000"/>
          </a:xfrm>
        </p:spPr>
        <p:txBody>
          <a:bodyPr>
            <a:normAutofit fontScale="85000" lnSpcReduction="20000"/>
          </a:bodyPr>
          <a:lstStyle/>
          <a:p>
            <a:endParaRPr lang="en-US" dirty="0" smtClean="0"/>
          </a:p>
          <a:p>
            <a:endParaRPr lang="en-US" dirty="0" smtClean="0"/>
          </a:p>
          <a:p>
            <a:r>
              <a:rPr lang="en-US" sz="3900" dirty="0" smtClean="0"/>
              <a:t>The topic sentence is the first sentence of the paragraph.</a:t>
            </a:r>
          </a:p>
          <a:p>
            <a:r>
              <a:rPr lang="en-US" sz="3900" dirty="0" smtClean="0"/>
              <a:t>It states the main idea and contains an opinion. </a:t>
            </a:r>
          </a:p>
          <a:p>
            <a:endParaRPr lang="en-US" sz="3900" dirty="0"/>
          </a:p>
          <a:p>
            <a:pPr marL="68580" indent="0" algn="ctr">
              <a:buNone/>
            </a:pPr>
            <a:r>
              <a:rPr lang="en-US" sz="3900" dirty="0" smtClean="0"/>
              <a:t>(TS=subject + opinion)</a:t>
            </a:r>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724400"/>
            <a:ext cx="1238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7710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914400" y="304800"/>
            <a:ext cx="7772400" cy="762000"/>
          </a:xfrm>
        </p:spPr>
        <p:style>
          <a:lnRef idx="1">
            <a:schemeClr val="accent2"/>
          </a:lnRef>
          <a:fillRef idx="3">
            <a:schemeClr val="accent2"/>
          </a:fillRef>
          <a:effectRef idx="2">
            <a:schemeClr val="accent2"/>
          </a:effectRef>
          <a:fontRef idx="minor">
            <a:schemeClr val="lt1"/>
          </a:fontRef>
        </p:style>
        <p:txBody>
          <a:bodyPr/>
          <a:lstStyle/>
          <a:p>
            <a:pPr algn="ctr"/>
            <a:r>
              <a:rPr lang="en-US" dirty="0" smtClean="0">
                <a:solidFill>
                  <a:srgbClr val="000000"/>
                </a:solidFill>
              </a:rPr>
              <a:t>Example: </a:t>
            </a:r>
            <a:r>
              <a:rPr lang="en-US" dirty="0" smtClean="0">
                <a:solidFill>
                  <a:srgbClr val="432DE9"/>
                </a:solidFill>
              </a:rPr>
              <a:t>Topic Sentence (TS)</a:t>
            </a:r>
            <a:endParaRPr lang="en-US" dirty="0" smtClean="0"/>
          </a:p>
        </p:txBody>
      </p:sp>
      <p:sp>
        <p:nvSpPr>
          <p:cNvPr id="14339" name="Rectangle 3"/>
          <p:cNvSpPr>
            <a:spLocks noGrp="1" noChangeArrowheads="1"/>
          </p:cNvSpPr>
          <p:nvPr>
            <p:ph type="subTitle" idx="1"/>
          </p:nvPr>
        </p:nvSpPr>
        <p:spPr>
          <a:xfrm>
            <a:off x="914400" y="2133599"/>
            <a:ext cx="7772400" cy="4238625"/>
          </a:xfrm>
        </p:spPr>
        <p:style>
          <a:lnRef idx="1">
            <a:schemeClr val="accent2"/>
          </a:lnRef>
          <a:fillRef idx="3">
            <a:schemeClr val="accent2"/>
          </a:fillRef>
          <a:effectRef idx="2">
            <a:schemeClr val="accent2"/>
          </a:effectRef>
          <a:fontRef idx="minor">
            <a:schemeClr val="lt1"/>
          </a:fontRef>
        </p:style>
        <p:txBody>
          <a:bodyPr anchor="ctr">
            <a:noAutofit/>
          </a:bodyPr>
          <a:lstStyle/>
          <a:p>
            <a:pPr algn="ctr"/>
            <a:r>
              <a:rPr lang="en-US" sz="6000" dirty="0" smtClean="0">
                <a:solidFill>
                  <a:srgbClr val="432DE9"/>
                </a:solidFill>
              </a:rPr>
              <a:t>In the fairy tale, “The Three Little Pigs,” the third pig was very wise.</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42" y="1329021"/>
            <a:ext cx="1238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6592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76400" y="228600"/>
            <a:ext cx="6248400" cy="1447795"/>
          </a:xfrm>
        </p:spPr>
        <p:style>
          <a:lnRef idx="3">
            <a:schemeClr val="lt1"/>
          </a:lnRef>
          <a:fillRef idx="1">
            <a:schemeClr val="accent6"/>
          </a:fillRef>
          <a:effectRef idx="1">
            <a:schemeClr val="accent6"/>
          </a:effectRef>
          <a:fontRef idx="minor">
            <a:schemeClr val="lt1"/>
          </a:fontRef>
        </p:style>
        <p:txBody>
          <a:bodyPr/>
          <a:lstStyle/>
          <a:p>
            <a:pPr algn="ctr"/>
            <a:r>
              <a:rPr lang="en-US" sz="2800" dirty="0" smtClean="0">
                <a:solidFill>
                  <a:schemeClr val="accent2"/>
                </a:solidFill>
              </a:rPr>
              <a:t>Text-Based Evidence (TBE)</a:t>
            </a:r>
            <a:br>
              <a:rPr lang="en-US" sz="2800" dirty="0" smtClean="0">
                <a:solidFill>
                  <a:schemeClr val="accent2"/>
                </a:solidFill>
              </a:rPr>
            </a:br>
            <a:r>
              <a:rPr lang="en-US" sz="2800" dirty="0" smtClean="0">
                <a:solidFill>
                  <a:srgbClr val="000000"/>
                </a:solidFill>
              </a:rPr>
              <a:t>are the meat/veggie patty </a:t>
            </a:r>
            <a:br>
              <a:rPr lang="en-US" sz="2800" dirty="0" smtClean="0">
                <a:solidFill>
                  <a:srgbClr val="000000"/>
                </a:solidFill>
              </a:rPr>
            </a:br>
            <a:r>
              <a:rPr lang="en-US" sz="2800" dirty="0" smtClean="0">
                <a:solidFill>
                  <a:srgbClr val="000000"/>
                </a:solidFill>
              </a:rPr>
              <a:t>of the hamburger</a:t>
            </a:r>
            <a:r>
              <a:rPr lang="en-US" dirty="0" smtClean="0">
                <a:solidFill>
                  <a:srgbClr val="000000"/>
                </a:solidFill>
              </a:rPr>
              <a:t/>
            </a:r>
            <a:br>
              <a:rPr lang="en-US" dirty="0" smtClean="0">
                <a:solidFill>
                  <a:srgbClr val="000000"/>
                </a:solidFill>
              </a:rPr>
            </a:br>
            <a:endParaRPr lang="en-US" dirty="0" smtClean="0"/>
          </a:p>
        </p:txBody>
      </p:sp>
      <p:sp>
        <p:nvSpPr>
          <p:cNvPr id="15363" name="Rectangle 3"/>
          <p:cNvSpPr>
            <a:spLocks noGrp="1" noChangeArrowheads="1"/>
          </p:cNvSpPr>
          <p:nvPr>
            <p:ph type="body" idx="1"/>
          </p:nvPr>
        </p:nvSpPr>
        <p:spPr/>
        <p:txBody>
          <a:bodyPr/>
          <a:lstStyle/>
          <a:p>
            <a:r>
              <a:rPr lang="en-US" sz="2800" dirty="0" smtClean="0"/>
              <a:t>TBE’s = Support for your TS. (facts, quotations, statistics, examples, paraphrases, etc. from the text or research).</a:t>
            </a:r>
          </a:p>
          <a:p>
            <a:r>
              <a:rPr lang="en-US" sz="2800" dirty="0" smtClean="0"/>
              <a:t>TBE’s can’t be argued with - a TBE is evidence that supports your point</a:t>
            </a:r>
          </a:p>
          <a:p>
            <a:r>
              <a:rPr lang="en-US" sz="2800" dirty="0" smtClean="0"/>
              <a:t>TBE’s can be direct quotations, summaries or paraphrased information</a:t>
            </a:r>
          </a:p>
        </p:txBody>
      </p:sp>
      <p:pic>
        <p:nvPicPr>
          <p:cNvPr id="1026" name="Picture 2" descr="http://heathereatsalmondbutter.files.wordpress.com/2010/05/img_5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857750"/>
            <a:ext cx="2148840" cy="161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7332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b="1" dirty="0" smtClean="0">
                <a:solidFill>
                  <a:schemeClr val="accent2"/>
                </a:solidFill>
              </a:rPr>
              <a:t>Text-Based Evidence</a:t>
            </a:r>
            <a:endParaRPr lang="en-US" b="1" dirty="0" smtClean="0"/>
          </a:p>
        </p:txBody>
      </p:sp>
      <p:sp>
        <p:nvSpPr>
          <p:cNvPr id="16387" name="Rectangle 3"/>
          <p:cNvSpPr>
            <a:spLocks noGrp="1" noChangeArrowheads="1"/>
          </p:cNvSpPr>
          <p:nvPr>
            <p:ph type="body" idx="1"/>
          </p:nvPr>
        </p:nvSpPr>
        <p:spPr/>
        <p:txBody>
          <a:bodyPr/>
          <a:lstStyle/>
          <a:p>
            <a:pPr>
              <a:buFont typeface="Monotype Sorts" pitchFamily="2" charset="2"/>
              <a:buNone/>
            </a:pPr>
            <a:endParaRPr lang="en-US" sz="4000" dirty="0" smtClean="0">
              <a:solidFill>
                <a:schemeClr val="accent2"/>
              </a:solidFill>
            </a:endParaRPr>
          </a:p>
          <a:p>
            <a:pPr>
              <a:buFont typeface="Monotype Sorts" pitchFamily="2" charset="2"/>
              <a:buNone/>
            </a:pPr>
            <a:endParaRPr lang="en-US" sz="4000" dirty="0" smtClean="0">
              <a:solidFill>
                <a:schemeClr val="accent2"/>
              </a:solidFill>
            </a:endParaRPr>
          </a:p>
          <a:p>
            <a:pPr algn="ctr">
              <a:buFont typeface="Monotype Sorts" pitchFamily="2" charset="2"/>
              <a:buNone/>
            </a:pPr>
            <a:r>
              <a:rPr lang="en-US" sz="4000" dirty="0" smtClean="0">
                <a:solidFill>
                  <a:schemeClr val="accent2"/>
                </a:solidFill>
              </a:rPr>
              <a:t>For example, he remembered his mother’s warning about a wolf, and built his house out of sturdy brick</a:t>
            </a:r>
            <a:r>
              <a:rPr lang="en-US" dirty="0" smtClean="0">
                <a:solidFill>
                  <a:schemeClr val="accent2"/>
                </a:solidFill>
              </a:rPr>
              <a:t>.</a:t>
            </a:r>
          </a:p>
        </p:txBody>
      </p:sp>
      <p:pic>
        <p:nvPicPr>
          <p:cNvPr id="5" name="Picture 2" descr="http://heathereatsalmondbutter.files.wordpress.com/2010/05/img_5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600200"/>
            <a:ext cx="1920240" cy="144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5474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04875" y="228603"/>
            <a:ext cx="7848600" cy="2514603"/>
          </a:xfrm>
        </p:spPr>
        <p:txBody>
          <a:bodyPr/>
          <a:lstStyle/>
          <a:p>
            <a:pPr algn="ctr"/>
            <a:r>
              <a:rPr lang="en-US" sz="3200" b="1" dirty="0" smtClean="0">
                <a:solidFill>
                  <a:srgbClr val="00B050"/>
                </a:solidFill>
              </a:rPr>
              <a:t>Commentary</a:t>
            </a:r>
            <a:r>
              <a:rPr lang="en-US" sz="2400" dirty="0" smtClean="0">
                <a:solidFill>
                  <a:srgbClr val="00B050"/>
                </a:solidFill>
              </a:rPr>
              <a:t/>
            </a:r>
            <a:br>
              <a:rPr lang="en-US" sz="2400" dirty="0" smtClean="0">
                <a:solidFill>
                  <a:srgbClr val="00B050"/>
                </a:solidFill>
              </a:rPr>
            </a:br>
            <a:r>
              <a:rPr lang="en-US" sz="2400" dirty="0" smtClean="0">
                <a:solidFill>
                  <a:srgbClr val="00B050"/>
                </a:solidFill>
              </a:rPr>
              <a:t>Commentary Sentences (CM) are the hamburger’s “necessary condiments” </a:t>
            </a:r>
            <a:br>
              <a:rPr lang="en-US" sz="2400" dirty="0" smtClean="0">
                <a:solidFill>
                  <a:srgbClr val="00B050"/>
                </a:solidFill>
              </a:rPr>
            </a:br>
            <a:r>
              <a:rPr lang="en-US" sz="2400" dirty="0" smtClean="0">
                <a:solidFill>
                  <a:srgbClr val="00B050"/>
                </a:solidFill>
              </a:rPr>
              <a:t> - the tomato, cheese, lettuce, pickle – </a:t>
            </a:r>
            <a:br>
              <a:rPr lang="en-US" sz="2400" dirty="0" smtClean="0">
                <a:solidFill>
                  <a:srgbClr val="00B050"/>
                </a:solidFill>
              </a:rPr>
            </a:br>
            <a:r>
              <a:rPr lang="en-US" sz="2400" dirty="0" smtClean="0">
                <a:solidFill>
                  <a:srgbClr val="00B050"/>
                </a:solidFill>
              </a:rPr>
              <a:t>they make it </a:t>
            </a:r>
            <a:r>
              <a:rPr lang="en-US" sz="2400" b="1" dirty="0" smtClean="0">
                <a:solidFill>
                  <a:srgbClr val="00B050"/>
                </a:solidFill>
              </a:rPr>
              <a:t>delicious!</a:t>
            </a:r>
            <a:endParaRPr lang="en-US" dirty="0" smtClean="0">
              <a:solidFill>
                <a:srgbClr val="00B050"/>
              </a:solidFill>
            </a:endParaRPr>
          </a:p>
        </p:txBody>
      </p:sp>
      <p:sp>
        <p:nvSpPr>
          <p:cNvPr id="17412" name="Text Box 5"/>
          <p:cNvSpPr txBox="1">
            <a:spLocks noChangeArrowheads="1"/>
          </p:cNvSpPr>
          <p:nvPr/>
        </p:nvSpPr>
        <p:spPr bwMode="auto">
          <a:xfrm>
            <a:off x="615999" y="2591252"/>
            <a:ext cx="7543800" cy="2554545"/>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3200" dirty="0" smtClean="0">
                <a:solidFill>
                  <a:srgbClr val="34EE3D"/>
                </a:solidFill>
              </a:rPr>
              <a:t>CM’s</a:t>
            </a:r>
            <a:r>
              <a:rPr lang="en-US" sz="3200" dirty="0" smtClean="0">
                <a:solidFill>
                  <a:srgbClr val="402000"/>
                </a:solidFill>
              </a:rPr>
              <a:t> = your analysis, interpretation, inferences, opinion, explanation, or insight. </a:t>
            </a:r>
          </a:p>
          <a:p>
            <a:pPr eaLnBrk="0" fontAlgn="base" hangingPunct="0">
              <a:spcBef>
                <a:spcPct val="50000"/>
              </a:spcBef>
              <a:spcAft>
                <a:spcPct val="0"/>
              </a:spcAft>
            </a:pPr>
            <a:r>
              <a:rPr lang="en-US" sz="3200" dirty="0" smtClean="0">
                <a:solidFill>
                  <a:srgbClr val="34EE3D"/>
                </a:solidFill>
              </a:rPr>
              <a:t>CM’s</a:t>
            </a:r>
            <a:r>
              <a:rPr lang="en-US" sz="3200" dirty="0" smtClean="0">
                <a:solidFill>
                  <a:srgbClr val="402000"/>
                </a:solidFill>
              </a:rPr>
              <a:t> = the “so what?”</a:t>
            </a:r>
          </a:p>
          <a:p>
            <a:pPr eaLnBrk="0" fontAlgn="base" hangingPunct="0">
              <a:spcBef>
                <a:spcPct val="50000"/>
              </a:spcBef>
              <a:spcAft>
                <a:spcPct val="0"/>
              </a:spcAft>
            </a:pPr>
            <a:r>
              <a:rPr lang="en-US" sz="3200" dirty="0" smtClean="0">
                <a:solidFill>
                  <a:srgbClr val="34EE3D"/>
                </a:solidFill>
              </a:rPr>
              <a:t>CM’s</a:t>
            </a:r>
            <a:r>
              <a:rPr lang="en-US" sz="3200" dirty="0" smtClean="0">
                <a:solidFill>
                  <a:srgbClr val="402000"/>
                </a:solidFill>
              </a:rPr>
              <a:t> = the ideas in your head</a:t>
            </a:r>
          </a:p>
        </p:txBody>
      </p:sp>
      <p:pic>
        <p:nvPicPr>
          <p:cNvPr id="1741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117" y="5029200"/>
            <a:ext cx="10953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52" y="2057400"/>
            <a:ext cx="1085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9"/>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6705602" y="3868524"/>
            <a:ext cx="1981200" cy="762000"/>
          </a:xfrm>
          <a:noFill/>
        </p:spPr>
      </p:pic>
      <p:pic>
        <p:nvPicPr>
          <p:cNvPr id="174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5652" y="4876800"/>
            <a:ext cx="15811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1352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mtClean="0"/>
              <a:t>Example </a:t>
            </a:r>
            <a:r>
              <a:rPr lang="en-US" smtClean="0">
                <a:solidFill>
                  <a:srgbClr val="00B050"/>
                </a:solidFill>
              </a:rPr>
              <a:t>Commentary Sentences</a:t>
            </a:r>
            <a:br>
              <a:rPr lang="en-US" smtClean="0">
                <a:solidFill>
                  <a:srgbClr val="00B050"/>
                </a:solidFill>
              </a:rPr>
            </a:br>
            <a:r>
              <a:rPr lang="en-US" smtClean="0">
                <a:solidFill>
                  <a:srgbClr val="00B050"/>
                </a:solidFill>
              </a:rPr>
              <a:t>(2 CMs)</a:t>
            </a:r>
          </a:p>
        </p:txBody>
      </p:sp>
      <p:sp>
        <p:nvSpPr>
          <p:cNvPr id="18435" name="Rectangle 3"/>
          <p:cNvSpPr>
            <a:spLocks noGrp="1" noChangeArrowheads="1"/>
          </p:cNvSpPr>
          <p:nvPr>
            <p:ph type="body" idx="1"/>
          </p:nvPr>
        </p:nvSpPr>
        <p:spPr/>
        <p:txBody>
          <a:bodyPr/>
          <a:lstStyle/>
          <a:p>
            <a:pPr algn="ctr">
              <a:buFont typeface="Monotype Sorts" pitchFamily="2" charset="2"/>
              <a:buNone/>
            </a:pPr>
            <a:endParaRPr lang="en-US" sz="3600" smtClean="0">
              <a:solidFill>
                <a:srgbClr val="053B08"/>
              </a:solidFill>
            </a:endParaRPr>
          </a:p>
          <a:p>
            <a:pPr algn="ctr">
              <a:buFont typeface="Monotype Sorts" pitchFamily="2" charset="2"/>
              <a:buNone/>
            </a:pPr>
            <a:r>
              <a:rPr lang="en-US" smtClean="0">
                <a:solidFill>
                  <a:srgbClr val="00B050"/>
                </a:solidFill>
              </a:rPr>
              <a:t>The frustrated wolf gave up extremely easily after a half-hearted attempt to blow down the sturdy and intimidating brick house.  This proves that the third pig was much more intelligent than his brothers, who were devoured by the wolf. </a:t>
            </a:r>
            <a:endParaRPr lang="en-US" sz="3600" smtClean="0">
              <a:solidFill>
                <a:srgbClr val="00B050"/>
              </a:solidFill>
            </a:endParaRP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7" y="1600207"/>
            <a:ext cx="8477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2" y="1676400"/>
            <a:ext cx="10668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76407"/>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752599"/>
            <a:ext cx="1295400" cy="68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8257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 I can…</a:t>
            </a:r>
            <a:endParaRPr lang="en-US" dirty="0"/>
          </a:p>
        </p:txBody>
      </p:sp>
      <p:sp>
        <p:nvSpPr>
          <p:cNvPr id="3" name="Content Placeholder 2"/>
          <p:cNvSpPr>
            <a:spLocks noGrp="1"/>
          </p:cNvSpPr>
          <p:nvPr>
            <p:ph idx="1"/>
          </p:nvPr>
        </p:nvSpPr>
        <p:spPr/>
        <p:txBody>
          <a:bodyPr/>
          <a:lstStyle/>
          <a:p>
            <a:r>
              <a:rPr lang="en-US" dirty="0" smtClean="0"/>
              <a:t>W.11.2 – Write informative/explanatory text to examine and convey complex ideas, concepts, and information clearly and accurately.</a:t>
            </a:r>
          </a:p>
          <a:p>
            <a:r>
              <a:rPr lang="en-US" dirty="0" smtClean="0"/>
              <a:t>L.11.3 – Apply knowledge of language to understand how language functions in different contexts, to make effective choices for meaning or style, and to comprehend more fully when reading or listening.</a:t>
            </a:r>
            <a:endParaRPr lang="en-US" dirty="0"/>
          </a:p>
        </p:txBody>
      </p:sp>
    </p:spTree>
    <p:extLst>
      <p:ext uri="{BB962C8B-B14F-4D97-AF65-F5344CB8AC3E}">
        <p14:creationId xmlns:p14="http://schemas.microsoft.com/office/powerpoint/2010/main" val="4119754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512064"/>
            <a:ext cx="7772400" cy="1392936"/>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sz="2800" dirty="0" smtClean="0">
                <a:solidFill>
                  <a:srgbClr val="000000"/>
                </a:solidFill>
              </a:rPr>
              <a:t>Step 4: </a:t>
            </a:r>
            <a:r>
              <a:rPr lang="en-US" sz="2800" b="1" dirty="0" smtClean="0">
                <a:solidFill>
                  <a:srgbClr val="000000"/>
                </a:solidFill>
              </a:rPr>
              <a:t>Concluding Sentence</a:t>
            </a:r>
            <a:r>
              <a:rPr lang="en-US" sz="2800" dirty="0" smtClean="0">
                <a:solidFill>
                  <a:srgbClr val="000000"/>
                </a:solidFill>
              </a:rPr>
              <a:t/>
            </a:r>
            <a:br>
              <a:rPr lang="en-US" sz="2800" dirty="0" smtClean="0">
                <a:solidFill>
                  <a:srgbClr val="000000"/>
                </a:solidFill>
              </a:rPr>
            </a:br>
            <a:r>
              <a:rPr lang="en-US" sz="2800" dirty="0" smtClean="0">
                <a:solidFill>
                  <a:srgbClr val="000000"/>
                </a:solidFill>
              </a:rPr>
              <a:t>A Concluding Sentence (CS)</a:t>
            </a:r>
            <a:br>
              <a:rPr lang="en-US" sz="2800" dirty="0" smtClean="0">
                <a:solidFill>
                  <a:srgbClr val="000000"/>
                </a:solidFill>
              </a:rPr>
            </a:br>
            <a:r>
              <a:rPr lang="en-US" sz="2800" dirty="0" smtClean="0">
                <a:solidFill>
                  <a:srgbClr val="000000"/>
                </a:solidFill>
              </a:rPr>
              <a:t> is the bottom bun of the hamburger</a:t>
            </a:r>
            <a:endParaRPr lang="en-US" dirty="0" smtClean="0"/>
          </a:p>
        </p:txBody>
      </p:sp>
      <p:sp>
        <p:nvSpPr>
          <p:cNvPr id="19460" name="Text Box 4"/>
          <p:cNvSpPr txBox="1">
            <a:spLocks noChangeArrowheads="1"/>
          </p:cNvSpPr>
          <p:nvPr/>
        </p:nvSpPr>
        <p:spPr bwMode="auto">
          <a:xfrm>
            <a:off x="1143000" y="2209800"/>
            <a:ext cx="7391400" cy="3785652"/>
          </a:xfrm>
          <a:prstGeom prst="rect">
            <a:avLst/>
          </a:prstGeom>
          <a:ln/>
          <a:extLst/>
        </p:spPr>
        <p:style>
          <a:lnRef idx="1">
            <a:schemeClr val="accent4"/>
          </a:lnRef>
          <a:fillRef idx="3">
            <a:schemeClr val="accent4"/>
          </a:fillRef>
          <a:effectRef idx="2">
            <a:schemeClr val="accent4"/>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4000" dirty="0" smtClean="0">
                <a:solidFill>
                  <a:srgbClr val="402000"/>
                </a:solidFill>
              </a:rPr>
              <a:t>A </a:t>
            </a:r>
            <a:r>
              <a:rPr lang="en-US" sz="4000" dirty="0" smtClean="0">
                <a:solidFill>
                  <a:srgbClr val="000000"/>
                </a:solidFill>
              </a:rPr>
              <a:t>CS</a:t>
            </a:r>
            <a:r>
              <a:rPr lang="en-US" sz="4000" dirty="0" smtClean="0">
                <a:solidFill>
                  <a:srgbClr val="402000"/>
                </a:solidFill>
              </a:rPr>
              <a:t> wraps up the paragraph. It brings the reader back to the original topic without repeating the same words or summarizing. It makes the paragraph feel complete.</a:t>
            </a:r>
          </a:p>
        </p:txBody>
      </p:sp>
      <p:pic>
        <p:nvPicPr>
          <p:cNvPr id="1945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5350133"/>
            <a:ext cx="2438400" cy="1290638"/>
          </a:xfrm>
        </p:spPr>
      </p:pic>
    </p:spTree>
    <p:extLst>
      <p:ext uri="{BB962C8B-B14F-4D97-AF65-F5344CB8AC3E}">
        <p14:creationId xmlns:p14="http://schemas.microsoft.com/office/powerpoint/2010/main" val="29124433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dirty="0" smtClean="0">
                <a:solidFill>
                  <a:srgbClr val="000000"/>
                </a:solidFill>
              </a:rPr>
              <a:t>Example Concluding Sentence (CS)</a:t>
            </a:r>
            <a:endParaRPr lang="en-US" dirty="0" smtClean="0"/>
          </a:p>
        </p:txBody>
      </p:sp>
      <p:sp>
        <p:nvSpPr>
          <p:cNvPr id="20483" name="Rectangle 3"/>
          <p:cNvSpPr>
            <a:spLocks noGrp="1" noChangeArrowheads="1"/>
          </p:cNvSpPr>
          <p:nvPr>
            <p:ph type="subTitle" idx="1"/>
          </p:nvPr>
        </p:nvSpPr>
        <p:spPr>
          <a:xfrm>
            <a:off x="838200" y="457200"/>
            <a:ext cx="7772400" cy="2514600"/>
          </a:xfrm>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lgn="ctr"/>
            <a:r>
              <a:rPr lang="en-US" sz="4000" dirty="0" smtClean="0">
                <a:solidFill>
                  <a:srgbClr val="000000"/>
                </a:solidFill>
              </a:rPr>
              <a:t>The third pig of the legendary fable outsmarts not only his brothers, but the “big, bad” wolf as well.</a:t>
            </a:r>
            <a:endParaRPr lang="en-US" sz="4000" dirty="0" smtClean="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95633"/>
            <a:ext cx="1524000" cy="92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141669"/>
            <a:ext cx="1447800"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8879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923925" y="1524000"/>
            <a:ext cx="7762875" cy="5201424"/>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2800" dirty="0" smtClean="0">
                <a:solidFill>
                  <a:srgbClr val="0C063A"/>
                </a:solidFill>
              </a:rPr>
              <a:t>	</a:t>
            </a:r>
            <a:r>
              <a:rPr lang="en-US" sz="2800" b="1" dirty="0" smtClean="0">
                <a:solidFill>
                  <a:srgbClr val="432DE9"/>
                </a:solidFill>
              </a:rPr>
              <a:t>In the fairy tale, “The Three Little Pigs,” the third pig was very wise</a:t>
            </a:r>
            <a:r>
              <a:rPr lang="en-US" sz="2800" b="1" dirty="0" smtClean="0">
                <a:solidFill>
                  <a:srgbClr val="0C063A"/>
                </a:solidFill>
              </a:rPr>
              <a:t>.</a:t>
            </a:r>
            <a:r>
              <a:rPr lang="en-US" sz="2800" b="1" dirty="0" smtClean="0">
                <a:solidFill>
                  <a:srgbClr val="402000"/>
                </a:solidFill>
              </a:rPr>
              <a:t> </a:t>
            </a:r>
            <a:r>
              <a:rPr lang="en-US" sz="2800" b="1" dirty="0" smtClean="0">
                <a:solidFill>
                  <a:srgbClr val="CD3333"/>
                </a:solidFill>
              </a:rPr>
              <a:t>For example, he remembered his mother’s warning about a wolf and built his house out of sturdy brick.  </a:t>
            </a:r>
            <a:r>
              <a:rPr lang="en-US" sz="2800" b="1" dirty="0" smtClean="0">
                <a:solidFill>
                  <a:srgbClr val="00B050"/>
                </a:solidFill>
              </a:rPr>
              <a:t>The frustrated wolf gave up extremely easily after a half-hearted attempt to blow down the sturdy and intimidating brick house.  This proves that the third pig was much more intelligent than his brothers, who were devoured by the wolf.  </a:t>
            </a:r>
            <a:r>
              <a:rPr lang="en-US" sz="2800" b="1" dirty="0" smtClean="0">
                <a:solidFill>
                  <a:srgbClr val="000000"/>
                </a:solidFill>
              </a:rPr>
              <a:t>The third pig of the legendary fable outsmarts not only his brothers, but the “big bad” wolf as well.</a:t>
            </a:r>
            <a:r>
              <a:rPr lang="en-US" b="1" dirty="0" smtClean="0">
                <a:solidFill>
                  <a:srgbClr val="000000"/>
                </a:solidFill>
              </a:rPr>
              <a:t/>
            </a:r>
            <a:br>
              <a:rPr lang="en-US" b="1" dirty="0" smtClean="0">
                <a:solidFill>
                  <a:srgbClr val="000000"/>
                </a:solidFill>
              </a:rPr>
            </a:br>
            <a:endParaRPr lang="en-US" b="1" dirty="0" smtClean="0">
              <a:solidFill>
                <a:srgbClr val="402000"/>
              </a:solidFill>
            </a:endParaRPr>
          </a:p>
        </p:txBody>
      </p:sp>
      <p:sp>
        <p:nvSpPr>
          <p:cNvPr id="21507" name="Text Box 3"/>
          <p:cNvSpPr txBox="1">
            <a:spLocks noChangeArrowheads="1"/>
          </p:cNvSpPr>
          <p:nvPr/>
        </p:nvSpPr>
        <p:spPr bwMode="auto">
          <a:xfrm>
            <a:off x="228600" y="258763"/>
            <a:ext cx="7315200" cy="707886"/>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4000" dirty="0" smtClean="0">
                <a:solidFill>
                  <a:srgbClr val="402000"/>
                </a:solidFill>
              </a:rPr>
              <a:t>Putting it all together!</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58769"/>
            <a:ext cx="2286000"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0139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990600" y="152400"/>
            <a:ext cx="7772400" cy="914400"/>
          </a:xfrm>
        </p:spPr>
        <p:txBody>
          <a:bodyPr/>
          <a:lstStyle/>
          <a:p>
            <a:r>
              <a:rPr lang="en-US" smtClean="0">
                <a:solidFill>
                  <a:srgbClr val="000000"/>
                </a:solidFill>
              </a:rPr>
              <a:t>What is a two-chunk paragraph?</a:t>
            </a:r>
            <a:endParaRPr lang="en-US" smtClean="0"/>
          </a:p>
        </p:txBody>
      </p:sp>
      <p:sp>
        <p:nvSpPr>
          <p:cNvPr id="25603" name="Rectangle 3"/>
          <p:cNvSpPr>
            <a:spLocks noGrp="1" noChangeArrowheads="1"/>
          </p:cNvSpPr>
          <p:nvPr>
            <p:ph type="subTitle" idx="1"/>
          </p:nvPr>
        </p:nvSpPr>
        <p:spPr>
          <a:xfrm>
            <a:off x="1066804" y="914400"/>
            <a:ext cx="7620000" cy="5486400"/>
          </a:xfrm>
        </p:spPr>
        <p:txBody>
          <a:bodyPr/>
          <a:lstStyle/>
          <a:p>
            <a:r>
              <a:rPr lang="en-US" sz="2800" dirty="0" smtClean="0">
                <a:solidFill>
                  <a:srgbClr val="000000"/>
                </a:solidFill>
              </a:rPr>
              <a:t>A two-chunk paragraph is an extension of the one chunk paragraph.  The student simply adds another burger and more condiments.  It looks like this…</a:t>
            </a:r>
          </a:p>
          <a:p>
            <a:pPr algn="l"/>
            <a:r>
              <a:rPr lang="en-US" sz="2800" b="1" dirty="0" smtClean="0">
                <a:solidFill>
                  <a:srgbClr val="432DE9"/>
                </a:solidFill>
              </a:rPr>
              <a:t>TS</a:t>
            </a:r>
          </a:p>
          <a:p>
            <a:pPr algn="l"/>
            <a:r>
              <a:rPr lang="en-US" sz="2800" b="1" dirty="0" smtClean="0">
                <a:solidFill>
                  <a:schemeClr val="accent2"/>
                </a:solidFill>
              </a:rPr>
              <a:t>CD</a:t>
            </a:r>
            <a:endParaRPr lang="en-US" sz="2800" b="1" dirty="0" smtClean="0"/>
          </a:p>
          <a:p>
            <a:pPr algn="l"/>
            <a:r>
              <a:rPr lang="en-US" sz="2800" b="1" dirty="0" smtClean="0">
                <a:solidFill>
                  <a:srgbClr val="00B050"/>
                </a:solidFill>
              </a:rPr>
              <a:t>CM</a:t>
            </a:r>
          </a:p>
          <a:p>
            <a:pPr algn="l"/>
            <a:r>
              <a:rPr lang="en-US" sz="2800" b="1" dirty="0" smtClean="0">
                <a:solidFill>
                  <a:srgbClr val="00B050"/>
                </a:solidFill>
              </a:rPr>
              <a:t>CM</a:t>
            </a:r>
          </a:p>
          <a:p>
            <a:pPr algn="l"/>
            <a:r>
              <a:rPr lang="en-US" sz="2800" b="1" dirty="0" smtClean="0">
                <a:solidFill>
                  <a:schemeClr val="accent2"/>
                </a:solidFill>
              </a:rPr>
              <a:t>CD</a:t>
            </a:r>
            <a:endParaRPr lang="en-US" sz="2800" b="1" dirty="0" smtClean="0"/>
          </a:p>
          <a:p>
            <a:pPr algn="l"/>
            <a:r>
              <a:rPr lang="en-US" sz="2800" b="1" dirty="0" smtClean="0">
                <a:solidFill>
                  <a:srgbClr val="00B050"/>
                </a:solidFill>
              </a:rPr>
              <a:t>CM</a:t>
            </a:r>
          </a:p>
          <a:p>
            <a:pPr algn="l"/>
            <a:r>
              <a:rPr lang="en-US" sz="2800" b="1" dirty="0" smtClean="0">
                <a:solidFill>
                  <a:srgbClr val="00B050"/>
                </a:solidFill>
              </a:rPr>
              <a:t>CM</a:t>
            </a:r>
          </a:p>
          <a:p>
            <a:pPr algn="l"/>
            <a:r>
              <a:rPr lang="en-US" sz="2800" b="1" dirty="0" smtClean="0">
                <a:solidFill>
                  <a:srgbClr val="000000"/>
                </a:solidFill>
              </a:rPr>
              <a:t>CS</a:t>
            </a:r>
            <a:endParaRPr lang="en-US" b="1" dirty="0" smtClean="0">
              <a:solidFill>
                <a:srgbClr val="000000"/>
              </a:solidFill>
            </a:endParaRPr>
          </a:p>
        </p:txBody>
      </p:sp>
      <p:sp>
        <p:nvSpPr>
          <p:cNvPr id="25604" name="AutoShape 5"/>
          <p:cNvSpPr>
            <a:spLocks/>
          </p:cNvSpPr>
          <p:nvPr/>
        </p:nvSpPr>
        <p:spPr bwMode="auto">
          <a:xfrm>
            <a:off x="2057400" y="2695579"/>
            <a:ext cx="838200" cy="1676400"/>
          </a:xfrm>
          <a:prstGeom prst="rightBrace">
            <a:avLst>
              <a:gd name="adj1" fmla="val 984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402000"/>
              </a:solidFill>
            </a:endParaRPr>
          </a:p>
        </p:txBody>
      </p:sp>
      <p:sp>
        <p:nvSpPr>
          <p:cNvPr id="25605" name="AutoShape 6"/>
          <p:cNvSpPr>
            <a:spLocks/>
          </p:cNvSpPr>
          <p:nvPr/>
        </p:nvSpPr>
        <p:spPr bwMode="auto">
          <a:xfrm>
            <a:off x="2057400" y="4429132"/>
            <a:ext cx="838200" cy="1447800"/>
          </a:xfrm>
          <a:prstGeom prst="rightBrace">
            <a:avLst>
              <a:gd name="adj1" fmla="val 909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402000"/>
              </a:solidFill>
            </a:endParaRPr>
          </a:p>
        </p:txBody>
      </p:sp>
      <p:sp>
        <p:nvSpPr>
          <p:cNvPr id="25606" name="Text Box 7"/>
          <p:cNvSpPr txBox="1">
            <a:spLocks noChangeArrowheads="1"/>
          </p:cNvSpPr>
          <p:nvPr/>
        </p:nvSpPr>
        <p:spPr bwMode="auto">
          <a:xfrm>
            <a:off x="2905125" y="3241394"/>
            <a:ext cx="243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3200" dirty="0" smtClean="0">
                <a:solidFill>
                  <a:srgbClr val="402000"/>
                </a:solidFill>
              </a:rPr>
              <a:t>Chunk #1</a:t>
            </a:r>
          </a:p>
        </p:txBody>
      </p:sp>
      <p:sp>
        <p:nvSpPr>
          <p:cNvPr id="25607" name="Text Box 8"/>
          <p:cNvSpPr txBox="1">
            <a:spLocks noChangeArrowheads="1"/>
          </p:cNvSpPr>
          <p:nvPr/>
        </p:nvSpPr>
        <p:spPr bwMode="auto">
          <a:xfrm>
            <a:off x="2914655" y="4800607"/>
            <a:ext cx="2667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3200" dirty="0" smtClean="0">
                <a:solidFill>
                  <a:srgbClr val="402000"/>
                </a:solidFill>
              </a:rPr>
              <a:t>Chunk #2</a:t>
            </a:r>
          </a:p>
        </p:txBody>
      </p:sp>
    </p:spTree>
    <p:extLst>
      <p:ext uri="{BB962C8B-B14F-4D97-AF65-F5344CB8AC3E}">
        <p14:creationId xmlns:p14="http://schemas.microsoft.com/office/powerpoint/2010/main" val="21373613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 August 30 &amp; 31</a:t>
            </a:r>
            <a:endParaRPr lang="en-US" dirty="0"/>
          </a:p>
        </p:txBody>
      </p:sp>
      <p:sp>
        <p:nvSpPr>
          <p:cNvPr id="3" name="Content Placeholder 2"/>
          <p:cNvSpPr>
            <a:spLocks noGrp="1"/>
          </p:cNvSpPr>
          <p:nvPr>
            <p:ph idx="1"/>
          </p:nvPr>
        </p:nvSpPr>
        <p:spPr/>
        <p:txBody>
          <a:bodyPr/>
          <a:lstStyle/>
          <a:p>
            <a:pPr marL="582930" indent="-514350">
              <a:buFont typeface="+mj-lt"/>
              <a:buAutoNum type="arabicPeriod"/>
            </a:pPr>
            <a:r>
              <a:rPr lang="en-US" b="1" dirty="0" smtClean="0"/>
              <a:t>Get a computer.</a:t>
            </a:r>
          </a:p>
          <a:p>
            <a:pPr marL="582930" indent="-514350">
              <a:buFont typeface="+mj-lt"/>
              <a:buAutoNum type="arabicPeriod"/>
            </a:pPr>
            <a:r>
              <a:rPr lang="en-US" b="1" dirty="0" smtClean="0"/>
              <a:t>Log-on.</a:t>
            </a:r>
          </a:p>
          <a:p>
            <a:pPr marL="582930" indent="-514350">
              <a:buFont typeface="+mj-lt"/>
              <a:buAutoNum type="arabicPeriod"/>
            </a:pPr>
            <a:r>
              <a:rPr lang="en-US" b="1" dirty="0" smtClean="0"/>
              <a:t>Sign-on to NoRedInk.com.</a:t>
            </a:r>
          </a:p>
          <a:p>
            <a:pPr marL="582930" indent="-514350">
              <a:buFont typeface="+mj-lt"/>
              <a:buAutoNum type="arabicPeriod"/>
            </a:pPr>
            <a:r>
              <a:rPr lang="en-US" b="1" dirty="0" smtClean="0"/>
              <a:t>Pause for directions.</a:t>
            </a:r>
            <a:endParaRPr lang="en-US" b="1" dirty="0"/>
          </a:p>
        </p:txBody>
      </p:sp>
    </p:spTree>
    <p:extLst>
      <p:ext uri="{BB962C8B-B14F-4D97-AF65-F5344CB8AC3E}">
        <p14:creationId xmlns:p14="http://schemas.microsoft.com/office/powerpoint/2010/main" val="2698707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 August 31</a:t>
            </a:r>
            <a:endParaRPr lang="en-US" dirty="0"/>
          </a:p>
        </p:txBody>
      </p:sp>
      <p:sp>
        <p:nvSpPr>
          <p:cNvPr id="3" name="Content Placeholder 2"/>
          <p:cNvSpPr>
            <a:spLocks noGrp="1"/>
          </p:cNvSpPr>
          <p:nvPr>
            <p:ph idx="1"/>
          </p:nvPr>
        </p:nvSpPr>
        <p:spPr>
          <a:xfrm>
            <a:off x="762000" y="1219200"/>
            <a:ext cx="7772400" cy="4572000"/>
          </a:xfrm>
        </p:spPr>
        <p:txBody>
          <a:bodyPr>
            <a:normAutofit fontScale="92500" lnSpcReduction="10000"/>
          </a:bodyPr>
          <a:lstStyle/>
          <a:p>
            <a:pPr marL="582930" indent="-514350">
              <a:buFont typeface="+mj-lt"/>
              <a:buAutoNum type="arabicPeriod"/>
            </a:pPr>
            <a:r>
              <a:rPr lang="en-US" dirty="0" smtClean="0"/>
              <a:t>In your notebook, write down 3 (SMART) goals you have regarding your skills in English class.</a:t>
            </a:r>
          </a:p>
          <a:p>
            <a:pPr marL="1433322" lvl="3" indent="-514350"/>
            <a:r>
              <a:rPr lang="en-US" dirty="0" smtClean="0"/>
              <a:t>Specific</a:t>
            </a:r>
          </a:p>
          <a:p>
            <a:pPr marL="1433322" lvl="3" indent="-514350"/>
            <a:r>
              <a:rPr lang="en-US" dirty="0" smtClean="0"/>
              <a:t>Measurable</a:t>
            </a:r>
          </a:p>
          <a:p>
            <a:pPr marL="1433322" lvl="3" indent="-514350"/>
            <a:r>
              <a:rPr lang="en-US" dirty="0" smtClean="0"/>
              <a:t>Attainable</a:t>
            </a:r>
          </a:p>
          <a:p>
            <a:pPr marL="1433322" lvl="3" indent="-514350"/>
            <a:r>
              <a:rPr lang="en-US" dirty="0" smtClean="0"/>
              <a:t>Realistic</a:t>
            </a:r>
          </a:p>
          <a:p>
            <a:pPr marL="1433322" lvl="3" indent="-514350"/>
            <a:r>
              <a:rPr lang="en-US" dirty="0" smtClean="0"/>
              <a:t>Timely (with a deadline)</a:t>
            </a:r>
          </a:p>
          <a:p>
            <a:pPr marL="582930" indent="-514350">
              <a:buFont typeface="+mj-lt"/>
              <a:buAutoNum type="arabicPeriod"/>
            </a:pPr>
            <a:r>
              <a:rPr lang="en-US" sz="2800" dirty="0"/>
              <a:t>What do we mean by “American Dream,” and is it still an attainable ideal</a:t>
            </a:r>
            <a:r>
              <a:rPr lang="en-US" sz="2800" dirty="0" smtClean="0"/>
              <a:t>? Why?</a:t>
            </a:r>
            <a:endParaRPr lang="en-US" sz="2800" dirty="0"/>
          </a:p>
          <a:p>
            <a:pPr marL="582930" indent="-514350">
              <a:buFont typeface="+mj-lt"/>
              <a:buAutoNum type="arabicPeriod"/>
            </a:pPr>
            <a:endParaRPr lang="en-US" dirty="0" smtClean="0"/>
          </a:p>
          <a:p>
            <a:pPr marL="582930" indent="-514350">
              <a:buFont typeface="+mj-lt"/>
              <a:buAutoNum type="arabicPeriod"/>
            </a:pPr>
            <a:r>
              <a:rPr lang="en-US" dirty="0" smtClean="0">
                <a:hlinkClick r:id="rId2"/>
              </a:rPr>
              <a:t>Video</a:t>
            </a:r>
            <a:endParaRPr lang="en-US" dirty="0" smtClean="0"/>
          </a:p>
          <a:p>
            <a:pPr marL="582930"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3773643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304800"/>
            <a:ext cx="7772400" cy="5791200"/>
          </a:xfrm>
        </p:spPr>
        <p:txBody>
          <a:bodyPr>
            <a:normAutofit/>
          </a:bodyPr>
          <a:lstStyle/>
          <a:p>
            <a:r>
              <a:rPr lang="en-US" sz="3200" b="1" u="sng" dirty="0" smtClean="0"/>
              <a:t>Essential Questions of the Unit</a:t>
            </a:r>
          </a:p>
          <a:p>
            <a:r>
              <a:rPr lang="en-US" sz="3200" dirty="0" smtClean="0"/>
              <a:t>What </a:t>
            </a:r>
            <a:r>
              <a:rPr lang="en-US" sz="3200" dirty="0"/>
              <a:t>does it mean to be “American” and how do I see myself in relation to that idea</a:t>
            </a:r>
            <a:r>
              <a:rPr lang="en-US" sz="3200" dirty="0" smtClean="0"/>
              <a:t>?</a:t>
            </a:r>
          </a:p>
          <a:p>
            <a:endParaRPr lang="en-US" sz="3200" dirty="0"/>
          </a:p>
          <a:p>
            <a:r>
              <a:rPr lang="en-US" sz="3200" dirty="0" smtClean="0"/>
              <a:t>What </a:t>
            </a:r>
            <a:r>
              <a:rPr lang="en-US" sz="3200" dirty="0"/>
              <a:t>do we mean by “American </a:t>
            </a:r>
            <a:r>
              <a:rPr lang="en-US" sz="3200" dirty="0" smtClean="0"/>
              <a:t>Dream,” </a:t>
            </a:r>
            <a:r>
              <a:rPr lang="en-US" sz="3200" dirty="0"/>
              <a:t>and is it still an attainable ideal</a:t>
            </a:r>
            <a:r>
              <a:rPr lang="en-US" sz="3200" dirty="0" smtClean="0"/>
              <a:t>?</a:t>
            </a:r>
          </a:p>
          <a:p>
            <a:endParaRPr lang="en-US" sz="3200" dirty="0"/>
          </a:p>
          <a:p>
            <a:endParaRPr lang="en-US" dirty="0" smtClean="0"/>
          </a:p>
          <a:p>
            <a:endParaRPr lang="en-US" dirty="0"/>
          </a:p>
        </p:txBody>
      </p:sp>
    </p:spTree>
    <p:extLst>
      <p:ext uri="{BB962C8B-B14F-4D97-AF65-F5344CB8AC3E}">
        <p14:creationId xmlns:p14="http://schemas.microsoft.com/office/powerpoint/2010/main" val="122608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14400" y="838200"/>
            <a:ext cx="7772400" cy="4191000"/>
          </a:xfrm>
        </p:spPr>
        <p:txBody>
          <a:bodyPr>
            <a:normAutofit lnSpcReduction="10000"/>
          </a:bodyPr>
          <a:lstStyle/>
          <a:p>
            <a:r>
              <a:rPr lang="en-US" sz="4800" dirty="0" smtClean="0"/>
              <a:t>W.11.2 </a:t>
            </a:r>
            <a:r>
              <a:rPr lang="en-US" sz="4800" dirty="0"/>
              <a:t>– </a:t>
            </a:r>
            <a:endParaRPr lang="en-US" sz="4800" dirty="0" smtClean="0"/>
          </a:p>
          <a:p>
            <a:r>
              <a:rPr lang="en-US" sz="4800" dirty="0" smtClean="0"/>
              <a:t>	I can…</a:t>
            </a:r>
            <a:endParaRPr lang="en-US" sz="4800" dirty="0"/>
          </a:p>
          <a:p>
            <a:r>
              <a:rPr lang="en-US" sz="4800" dirty="0" smtClean="0"/>
              <a:t>Write </a:t>
            </a:r>
            <a:r>
              <a:rPr lang="en-US" sz="4800" dirty="0"/>
              <a:t>to inform/explain to convey complex ideas, concepts, and information clearly and </a:t>
            </a:r>
            <a:r>
              <a:rPr lang="en-US" sz="4800" dirty="0" smtClean="0"/>
              <a:t>accurately.</a:t>
            </a:r>
            <a:endParaRPr lang="en-US" sz="4800" dirty="0"/>
          </a:p>
          <a:p>
            <a:endParaRPr lang="en-US" dirty="0"/>
          </a:p>
        </p:txBody>
      </p:sp>
    </p:spTree>
    <p:extLst>
      <p:ext uri="{BB962C8B-B14F-4D97-AF65-F5344CB8AC3E}">
        <p14:creationId xmlns:p14="http://schemas.microsoft.com/office/powerpoint/2010/main" val="1024411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219200"/>
            <a:ext cx="4495800" cy="2585323"/>
          </a:xfrm>
          <a:prstGeom prst="rect">
            <a:avLst/>
          </a:prstGeom>
          <a:noFill/>
        </p:spPr>
        <p:txBody>
          <a:bodyPr wrap="square" rtlCol="0">
            <a:spAutoFit/>
          </a:bodyPr>
          <a:lstStyle/>
          <a:p>
            <a:pPr lvl="0"/>
            <a:r>
              <a:rPr lang="en-US" dirty="0"/>
              <a:t>After you have read (name of text) by (name of author(s), now determine (author’s name) purpose. Write an essay that summarizes and analyzes how (he/she) uses rhetoric to advance his purpose.  Be sure to cite strong and thorough evidence from the text to support your analysis.  Follow the conventions of standard written English.</a:t>
            </a:r>
          </a:p>
          <a:p>
            <a:endParaRPr lang="en-US" dirty="0"/>
          </a:p>
        </p:txBody>
      </p:sp>
    </p:spTree>
    <p:extLst>
      <p:ext uri="{BB962C8B-B14F-4D97-AF65-F5344CB8AC3E}">
        <p14:creationId xmlns:p14="http://schemas.microsoft.com/office/powerpoint/2010/main" val="4046556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algn="ctr"/>
            <a:r>
              <a:rPr lang="en-US" dirty="0" smtClean="0"/>
              <a:t>Writing to Inform</a:t>
            </a:r>
            <a:endParaRPr lang="en-US" dirty="0"/>
          </a:p>
        </p:txBody>
      </p:sp>
      <p:sp>
        <p:nvSpPr>
          <p:cNvPr id="3" name="Content Placeholder 2"/>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fontScale="92500" lnSpcReduction="20000"/>
          </a:bodyPr>
          <a:lstStyle/>
          <a:p>
            <a:r>
              <a:rPr lang="en-US" dirty="0" smtClean="0"/>
              <a:t>Write a letter to someone in your life to inform them of something.</a:t>
            </a:r>
          </a:p>
          <a:p>
            <a:endParaRPr lang="en-US" dirty="0"/>
          </a:p>
          <a:p>
            <a:r>
              <a:rPr lang="en-US" dirty="0" smtClean="0"/>
              <a:t>It can be a letter to a: </a:t>
            </a:r>
            <a:r>
              <a:rPr lang="en-US" i="1" dirty="0" smtClean="0"/>
              <a:t>parent, relative, guardian, friend, Congressman, the President, Dr. </a:t>
            </a:r>
            <a:r>
              <a:rPr lang="en-US" i="1" dirty="0" err="1" smtClean="0"/>
              <a:t>Koger</a:t>
            </a:r>
            <a:r>
              <a:rPr lang="en-US" i="1" dirty="0" smtClean="0"/>
              <a:t>, NBA scout, famous musician, school official, college of your choice,</a:t>
            </a:r>
            <a:r>
              <a:rPr lang="en-US" dirty="0" smtClean="0"/>
              <a:t> ANYONE!</a:t>
            </a:r>
          </a:p>
          <a:p>
            <a:endParaRPr lang="en-US" dirty="0"/>
          </a:p>
          <a:p>
            <a:r>
              <a:rPr lang="en-US" dirty="0" smtClean="0"/>
              <a:t>(W.11.2 – Write to inform/explain to convey complex ideas, concepts, and information clearly and accurately)</a:t>
            </a:r>
            <a:endParaRPr lang="en-US" dirty="0"/>
          </a:p>
        </p:txBody>
      </p:sp>
    </p:spTree>
    <p:extLst>
      <p:ext uri="{BB962C8B-B14F-4D97-AF65-F5344CB8AC3E}">
        <p14:creationId xmlns:p14="http://schemas.microsoft.com/office/powerpoint/2010/main" val="34966037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Definitions	</a:t>
            </a:r>
            <a:endParaRPr lang="en-US" dirty="0"/>
          </a:p>
        </p:txBody>
      </p:sp>
      <p:sp>
        <p:nvSpPr>
          <p:cNvPr id="3" name="Content Placeholder 2"/>
          <p:cNvSpPr>
            <a:spLocks noGrp="1"/>
          </p:cNvSpPr>
          <p:nvPr>
            <p:ph idx="1"/>
          </p:nvPr>
        </p:nvSpPr>
        <p:spPr/>
        <p:txBody>
          <a:bodyPr/>
          <a:lstStyle/>
          <a:p>
            <a:r>
              <a:rPr lang="en-US" dirty="0" smtClean="0"/>
              <a:t>Exemplification</a:t>
            </a:r>
          </a:p>
          <a:p>
            <a:r>
              <a:rPr lang="en-US" dirty="0" smtClean="0"/>
              <a:t>Function</a:t>
            </a:r>
          </a:p>
          <a:p>
            <a:r>
              <a:rPr lang="en-US" dirty="0" smtClean="0"/>
              <a:t>Classification</a:t>
            </a:r>
          </a:p>
          <a:p>
            <a:r>
              <a:rPr lang="en-US" dirty="0" smtClean="0"/>
              <a:t>Negation</a:t>
            </a:r>
            <a:endParaRPr lang="en-US" dirty="0"/>
          </a:p>
        </p:txBody>
      </p:sp>
    </p:spTree>
    <p:extLst>
      <p:ext uri="{BB962C8B-B14F-4D97-AF65-F5344CB8AC3E}">
        <p14:creationId xmlns:p14="http://schemas.microsoft.com/office/powerpoint/2010/main" val="406100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Take your letter</a:t>
            </a:r>
            <a:endParaRPr lang="en-US" dirty="0"/>
          </a:p>
        </p:txBody>
      </p:sp>
      <p:sp>
        <p:nvSpPr>
          <p:cNvPr id="3" name="Content Placeholder 2"/>
          <p:cNvSpPr>
            <a:spLocks noGrp="1"/>
          </p:cNvSpPr>
          <p:nvPr>
            <p:ph idx="1"/>
          </p:nvPr>
        </p:nvSpPr>
        <p:spPr/>
        <p:txBody>
          <a:bodyPr/>
          <a:lstStyle/>
          <a:p>
            <a:r>
              <a:rPr lang="en-US" dirty="0" smtClean="0"/>
              <a:t>Share your letter with someone else, have them edit for mistakes, grammar, and possible revisions.</a:t>
            </a:r>
          </a:p>
          <a:p>
            <a:r>
              <a:rPr lang="en-US" dirty="0" smtClean="0"/>
              <a:t>Revise and edit, again.</a:t>
            </a:r>
            <a:endParaRPr lang="en-US" dirty="0"/>
          </a:p>
        </p:txBody>
      </p:sp>
    </p:spTree>
    <p:extLst>
      <p:ext uri="{BB962C8B-B14F-4D97-AF65-F5344CB8AC3E}">
        <p14:creationId xmlns:p14="http://schemas.microsoft.com/office/powerpoint/2010/main" val="285146673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 September 3</a:t>
            </a:r>
            <a:endParaRPr lang="en-US" dirty="0"/>
          </a:p>
        </p:txBody>
      </p:sp>
      <p:sp>
        <p:nvSpPr>
          <p:cNvPr id="3" name="Content Placeholder 2"/>
          <p:cNvSpPr>
            <a:spLocks noGrp="1"/>
          </p:cNvSpPr>
          <p:nvPr>
            <p:ph idx="1"/>
          </p:nvPr>
        </p:nvSpPr>
        <p:spPr/>
        <p:txBody>
          <a:bodyPr/>
          <a:lstStyle/>
          <a:p>
            <a:r>
              <a:rPr lang="en-US" dirty="0" smtClean="0"/>
              <a:t>Use today’s ACT word of the day in a sentence (Quixotic).</a:t>
            </a:r>
          </a:p>
          <a:p>
            <a:r>
              <a:rPr lang="en-US" dirty="0" smtClean="0"/>
              <a:t>In your table teams, discuss Cornell Notes. </a:t>
            </a:r>
          </a:p>
          <a:p>
            <a:pPr lvl="1"/>
            <a:r>
              <a:rPr lang="en-US" dirty="0" smtClean="0"/>
              <a:t>What are they?</a:t>
            </a:r>
          </a:p>
          <a:p>
            <a:pPr lvl="1"/>
            <a:r>
              <a:rPr lang="en-US" dirty="0" smtClean="0"/>
              <a:t>Why are they useful?</a:t>
            </a:r>
          </a:p>
          <a:p>
            <a:pPr lvl="1"/>
            <a:r>
              <a:rPr lang="en-US" dirty="0" smtClean="0"/>
              <a:t>Why do we do them?</a:t>
            </a:r>
          </a:p>
          <a:p>
            <a:r>
              <a:rPr lang="en-US" dirty="0" smtClean="0"/>
              <a:t>Draw a Cornell Note in your notebook or on a sheet of paper.</a:t>
            </a:r>
          </a:p>
          <a:p>
            <a:endParaRPr lang="en-US" dirty="0"/>
          </a:p>
        </p:txBody>
      </p:sp>
    </p:spTree>
    <p:extLst>
      <p:ext uri="{BB962C8B-B14F-4D97-AF65-F5344CB8AC3E}">
        <p14:creationId xmlns:p14="http://schemas.microsoft.com/office/powerpoint/2010/main" val="3125872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 September 4</a:t>
            </a:r>
            <a:endParaRPr lang="en-US" dirty="0"/>
          </a:p>
        </p:txBody>
      </p:sp>
      <p:sp>
        <p:nvSpPr>
          <p:cNvPr id="3" name="Content Placeholder 2"/>
          <p:cNvSpPr>
            <a:spLocks noGrp="1"/>
          </p:cNvSpPr>
          <p:nvPr>
            <p:ph idx="1"/>
          </p:nvPr>
        </p:nvSpPr>
        <p:spPr>
          <a:xfrm>
            <a:off x="914400" y="1219200"/>
            <a:ext cx="7772400" cy="5136360"/>
          </a:xfrm>
        </p:spPr>
        <p:txBody>
          <a:bodyPr>
            <a:normAutofit fontScale="92500" lnSpcReduction="10000"/>
          </a:bodyPr>
          <a:lstStyle/>
          <a:p>
            <a:pPr marL="582930" indent="-514350">
              <a:buFont typeface="+mj-lt"/>
              <a:buAutoNum type="arabicPeriod"/>
            </a:pPr>
            <a:r>
              <a:rPr lang="en-US" dirty="0" smtClean="0">
                <a:solidFill>
                  <a:srgbClr val="00B050"/>
                </a:solidFill>
              </a:rPr>
              <a:t>Turn in your “Letter to my Future Self” into the in-box</a:t>
            </a:r>
          </a:p>
          <a:p>
            <a:pPr marL="582930" indent="-514350">
              <a:buFont typeface="+mj-lt"/>
              <a:buAutoNum type="arabicPeriod"/>
            </a:pPr>
            <a:r>
              <a:rPr lang="en-US" dirty="0" smtClean="0"/>
              <a:t>Use yesterday’s </a:t>
            </a:r>
            <a:r>
              <a:rPr lang="en-US" dirty="0"/>
              <a:t>ACT word of the day in a sentence </a:t>
            </a:r>
            <a:r>
              <a:rPr lang="en-US" dirty="0" smtClean="0"/>
              <a:t>(quixotic).</a:t>
            </a:r>
          </a:p>
          <a:p>
            <a:pPr marL="582930" indent="-514350">
              <a:buFont typeface="+mj-lt"/>
              <a:buAutoNum type="arabicPeriod"/>
            </a:pPr>
            <a:r>
              <a:rPr lang="en-US" dirty="0" smtClean="0"/>
              <a:t>Use today’s ACT word of the day in a sentence (beleaguer).</a:t>
            </a:r>
            <a:endParaRPr lang="en-US" dirty="0"/>
          </a:p>
          <a:p>
            <a:pPr marL="582930" indent="-514350">
              <a:buFont typeface="+mj-lt"/>
              <a:buAutoNum type="arabicPeriod"/>
            </a:pPr>
            <a:r>
              <a:rPr lang="en-US" dirty="0"/>
              <a:t>In your table teams, discuss Cornell Notes. </a:t>
            </a:r>
          </a:p>
          <a:p>
            <a:pPr lvl="1"/>
            <a:r>
              <a:rPr lang="en-US" dirty="0"/>
              <a:t>What are they?</a:t>
            </a:r>
          </a:p>
          <a:p>
            <a:pPr lvl="1"/>
            <a:r>
              <a:rPr lang="en-US" dirty="0"/>
              <a:t>Why are they useful?</a:t>
            </a:r>
          </a:p>
          <a:p>
            <a:pPr lvl="1"/>
            <a:r>
              <a:rPr lang="en-US" dirty="0"/>
              <a:t>Why do we do them?</a:t>
            </a:r>
          </a:p>
          <a:p>
            <a:pPr marL="582930" indent="-514350">
              <a:buFont typeface="+mj-lt"/>
              <a:buAutoNum type="arabicPeriod"/>
            </a:pPr>
            <a:r>
              <a:rPr lang="en-US" dirty="0"/>
              <a:t>Draw a Cornell Note in your notebook or on a sheet of paper.</a:t>
            </a:r>
          </a:p>
          <a:p>
            <a:endParaRPr lang="en-US" dirty="0"/>
          </a:p>
        </p:txBody>
      </p:sp>
    </p:spTree>
    <p:extLst>
      <p:ext uri="{BB962C8B-B14F-4D97-AF65-F5344CB8AC3E}">
        <p14:creationId xmlns:p14="http://schemas.microsoft.com/office/powerpoint/2010/main" val="32541878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Bell Ringer – </a:t>
            </a:r>
            <a:br>
              <a:rPr lang="en-US" dirty="0" smtClean="0"/>
            </a:br>
            <a:r>
              <a:rPr lang="en-US" dirty="0" smtClean="0"/>
              <a:t>September 9 &amp; 10</a:t>
            </a:r>
            <a:endParaRPr lang="en-US" dirty="0"/>
          </a:p>
        </p:txBody>
      </p:sp>
      <p:sp>
        <p:nvSpPr>
          <p:cNvPr id="3" name="Content Placeholder 2"/>
          <p:cNvSpPr>
            <a:spLocks noGrp="1"/>
          </p:cNvSpPr>
          <p:nvPr>
            <p:ph idx="1"/>
          </p:nvPr>
        </p:nvSpPr>
        <p:spPr/>
        <p:txBody>
          <a:bodyPr/>
          <a:lstStyle/>
          <a:p>
            <a:pPr marL="582930" indent="-514350">
              <a:buFont typeface="+mj-lt"/>
              <a:buAutoNum type="arabicPeriod"/>
            </a:pPr>
            <a:r>
              <a:rPr lang="en-US" dirty="0">
                <a:solidFill>
                  <a:srgbClr val="00B050"/>
                </a:solidFill>
              </a:rPr>
              <a:t>Turn in your “Letter to my Future Self” into the </a:t>
            </a:r>
            <a:r>
              <a:rPr lang="en-US" dirty="0" smtClean="0">
                <a:solidFill>
                  <a:srgbClr val="00B050"/>
                </a:solidFill>
              </a:rPr>
              <a:t>in-box.</a:t>
            </a:r>
          </a:p>
          <a:p>
            <a:pPr marL="582930" indent="-514350">
              <a:buFont typeface="+mj-lt"/>
              <a:buAutoNum type="arabicPeriod"/>
            </a:pPr>
            <a:endParaRPr lang="en-US" dirty="0">
              <a:solidFill>
                <a:srgbClr val="00B050"/>
              </a:solidFill>
            </a:endParaRPr>
          </a:p>
          <a:p>
            <a:pPr marL="582930" indent="-514350">
              <a:buFont typeface="+mj-lt"/>
              <a:buAutoNum type="arabicPeriod"/>
            </a:pPr>
            <a:r>
              <a:rPr lang="en-US" dirty="0" smtClean="0"/>
              <a:t>Clear off your desks except for some sheets of paper and a writing utensil.</a:t>
            </a:r>
          </a:p>
          <a:p>
            <a:pPr marL="912114" lvl="1" indent="-514350"/>
            <a:r>
              <a:rPr lang="en-US" dirty="0" smtClean="0"/>
              <a:t>No cell phones out while you are working on the essay.</a:t>
            </a:r>
          </a:p>
          <a:p>
            <a:pPr marL="912114" lvl="1" indent="-514350"/>
            <a:r>
              <a:rPr lang="en-US" dirty="0" smtClean="0"/>
              <a:t>You will have 45 minutes to write this essay.</a:t>
            </a:r>
            <a:endParaRPr lang="en-US" dirty="0"/>
          </a:p>
        </p:txBody>
      </p:sp>
    </p:spTree>
    <p:extLst>
      <p:ext uri="{BB962C8B-B14F-4D97-AF65-F5344CB8AC3E}">
        <p14:creationId xmlns:p14="http://schemas.microsoft.com/office/powerpoint/2010/main" val="153762618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6247864"/>
          </a:xfrm>
          <a:prstGeom prst="rect">
            <a:avLst/>
          </a:prstGeom>
          <a:noFill/>
        </p:spPr>
        <p:txBody>
          <a:bodyPr wrap="square" rtlCol="0">
            <a:spAutoFit/>
          </a:bodyPr>
          <a:lstStyle/>
          <a:p>
            <a:r>
              <a:rPr lang="en-US" b="1" i="1" dirty="0"/>
              <a:t>L</a:t>
            </a:r>
            <a:r>
              <a:rPr lang="en-US" sz="1400" b="1" i="1" dirty="0"/>
              <a:t>ooking for Alaska:</a:t>
            </a:r>
            <a:endParaRPr lang="en-US" sz="1400" dirty="0"/>
          </a:p>
          <a:p>
            <a:pPr lvl="0"/>
            <a:r>
              <a:rPr lang="en-US" sz="1400" dirty="0"/>
              <a:t>The most important themes in literature are sometimes developed in scenes in which a death or deaths take place. Write a well-organized answer in which you show how a specific death scene helps to illuminate the meaning of the work as a whole. Avoid mere plot summary and identify a theme of the novel</a:t>
            </a:r>
            <a:r>
              <a:rPr lang="en-US" sz="1400" dirty="0" smtClean="0"/>
              <a:t>.</a:t>
            </a:r>
          </a:p>
          <a:p>
            <a:pPr lvl="0"/>
            <a:endParaRPr lang="en-US" sz="1400" dirty="0"/>
          </a:p>
          <a:p>
            <a:r>
              <a:rPr lang="en-US" sz="1400" b="1" i="1" dirty="0"/>
              <a:t>The Road:</a:t>
            </a:r>
            <a:endParaRPr lang="en-US" sz="1400" dirty="0"/>
          </a:p>
          <a:p>
            <a:pPr lvl="0"/>
            <a:r>
              <a:rPr lang="en-US" sz="1400" dirty="0"/>
              <a:t>In the novel, a kind of society has replaced what we might recognize as “normal” American society; analyze the social order in McCarthy’s post-apocalyptic America and connect to a theme in the novel</a:t>
            </a:r>
            <a:r>
              <a:rPr lang="en-US" sz="1400" dirty="0" smtClean="0"/>
              <a:t>.</a:t>
            </a:r>
          </a:p>
          <a:p>
            <a:pPr lvl="0"/>
            <a:endParaRPr lang="en-US" sz="1400" dirty="0"/>
          </a:p>
          <a:p>
            <a:r>
              <a:rPr lang="en-US" sz="1400" b="1" i="1" dirty="0"/>
              <a:t>Into the Wild:</a:t>
            </a:r>
            <a:endParaRPr lang="en-US" sz="1400" dirty="0"/>
          </a:p>
          <a:p>
            <a:pPr lvl="0"/>
            <a:r>
              <a:rPr lang="en-US" sz="1400" dirty="0"/>
              <a:t>What precisely </a:t>
            </a:r>
            <a:r>
              <a:rPr lang="en-US" sz="1400" i="1" dirty="0"/>
              <a:t>was </a:t>
            </a:r>
            <a:r>
              <a:rPr lang="en-US" sz="1400" dirty="0"/>
              <a:t>McCandless? Use one of </a:t>
            </a:r>
            <a:r>
              <a:rPr lang="en-US" sz="1400" dirty="0" err="1"/>
              <a:t>Krakauer's</a:t>
            </a:r>
            <a:r>
              <a:rPr lang="en-US" sz="1400" dirty="0"/>
              <a:t> terms or invent your own term. Explain this term. Then, choose your term carefully and identify one (or more) of themes displayed throughout the book.</a:t>
            </a:r>
          </a:p>
          <a:p>
            <a:r>
              <a:rPr lang="en-US" sz="1400" b="1" dirty="0"/>
              <a:t> </a:t>
            </a:r>
            <a:endParaRPr lang="en-US" sz="1400" dirty="0"/>
          </a:p>
          <a:p>
            <a:r>
              <a:rPr lang="en-US" sz="1400" b="1" dirty="0"/>
              <a:t>Question # 2 for </a:t>
            </a:r>
            <a:r>
              <a:rPr lang="en-US" sz="1400" b="1" i="1" dirty="0"/>
              <a:t>The Road &amp; Looking for Alaska:</a:t>
            </a:r>
            <a:endParaRPr lang="en-US" sz="1400" dirty="0"/>
          </a:p>
          <a:p>
            <a:pPr lvl="0"/>
            <a:r>
              <a:rPr lang="en-US" sz="1400" dirty="0"/>
              <a:t>Often in literary works, authors choose a physical object which takes on a special significance in the work and becomes a symbol of something beyond itself.  Show how, in the work you read, the author uses a symbol to convey an important meaning.  In your answer, focus on the symbol and what it symbolizes.  Be sure to discuss how the author uses it to convey a message to readers.  You may choose three important symbols from the novel, or you may choose to elaborate on one symbol.</a:t>
            </a:r>
          </a:p>
          <a:p>
            <a:r>
              <a:rPr lang="en-US" sz="1400" dirty="0"/>
              <a:t> </a:t>
            </a:r>
          </a:p>
          <a:p>
            <a:r>
              <a:rPr lang="en-US" sz="1400" b="1" dirty="0"/>
              <a:t>Question #2 for</a:t>
            </a:r>
            <a:r>
              <a:rPr lang="en-US" sz="1400" b="1" i="1" dirty="0"/>
              <a:t> Into the Wild</a:t>
            </a:r>
            <a:r>
              <a:rPr lang="en-US" sz="1400" b="1" dirty="0"/>
              <a:t>:</a:t>
            </a:r>
            <a:endParaRPr lang="en-US" sz="1400" dirty="0"/>
          </a:p>
          <a:p>
            <a:pPr lvl="0"/>
            <a:r>
              <a:rPr lang="en-US" sz="1400" dirty="0"/>
              <a:t>“I think that Chris McCandless was bright and ignorant at the same time.  He had no common sense, and he had no business going into Alaska with his romantic silliness.  He made a lot of mistakes based on arrogance.  I don’t admire him at all for his courage nor his noble ideas.  Really, I think he was just plain crazy.”</a:t>
            </a:r>
          </a:p>
          <a:p>
            <a:r>
              <a:rPr lang="en-US" sz="1400" dirty="0"/>
              <a:t> –Shaun </a:t>
            </a:r>
            <a:r>
              <a:rPr lang="en-US" sz="1400" dirty="0" err="1"/>
              <a:t>Callarman</a:t>
            </a:r>
            <a:endParaRPr lang="en-US" sz="1400" dirty="0"/>
          </a:p>
          <a:p>
            <a:r>
              <a:rPr lang="en-US" sz="1400" dirty="0"/>
              <a:t> </a:t>
            </a:r>
          </a:p>
          <a:p>
            <a:r>
              <a:rPr lang="en-US" sz="1400" dirty="0"/>
              <a:t>Explain </a:t>
            </a:r>
            <a:r>
              <a:rPr lang="en-US" sz="1400" dirty="0" err="1"/>
              <a:t>Callarman’s</a:t>
            </a:r>
            <a:r>
              <a:rPr lang="en-US" sz="1400" dirty="0"/>
              <a:t> argument and discuss the extent to which you agree or disagree with his analysis. </a:t>
            </a:r>
          </a:p>
          <a:p>
            <a:endParaRPr lang="en-US" dirty="0"/>
          </a:p>
        </p:txBody>
      </p:sp>
      <p:sp>
        <p:nvSpPr>
          <p:cNvPr id="3" name="TextBox 2"/>
          <p:cNvSpPr txBox="1"/>
          <p:nvPr/>
        </p:nvSpPr>
        <p:spPr>
          <a:xfrm>
            <a:off x="2552700" y="6324600"/>
            <a:ext cx="3962400" cy="369332"/>
          </a:xfrm>
          <a:prstGeom prst="rect">
            <a:avLst/>
          </a:prstGeom>
          <a:noFill/>
        </p:spPr>
        <p:txBody>
          <a:bodyPr wrap="square" rtlCol="0">
            <a:spAutoFit/>
          </a:bodyPr>
          <a:lstStyle/>
          <a:p>
            <a:r>
              <a:rPr lang="en-US" dirty="0" smtClean="0"/>
              <a:t>Summer Assignment – In-Class Essay</a:t>
            </a:r>
            <a:endParaRPr lang="en-US" dirty="0"/>
          </a:p>
        </p:txBody>
      </p:sp>
    </p:spTree>
    <p:extLst>
      <p:ext uri="{BB962C8B-B14F-4D97-AF65-F5344CB8AC3E}">
        <p14:creationId xmlns:p14="http://schemas.microsoft.com/office/powerpoint/2010/main" val="152318860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can…</a:t>
            </a:r>
            <a:endParaRPr lang="en-US" dirty="0"/>
          </a:p>
        </p:txBody>
      </p:sp>
      <p:sp>
        <p:nvSpPr>
          <p:cNvPr id="3" name="Content Placeholder 2"/>
          <p:cNvSpPr>
            <a:spLocks noGrp="1"/>
          </p:cNvSpPr>
          <p:nvPr>
            <p:ph idx="1"/>
          </p:nvPr>
        </p:nvSpPr>
        <p:spPr/>
        <p:txBody>
          <a:bodyPr/>
          <a:lstStyle/>
          <a:p>
            <a:r>
              <a:rPr lang="en-US" dirty="0"/>
              <a:t>RL.11.2 – Determine two or more themes or central ideas of the text and analyze their development over the course of the text</a:t>
            </a:r>
            <a:r>
              <a:rPr lang="en-US" dirty="0" smtClean="0"/>
              <a:t>.</a:t>
            </a:r>
          </a:p>
          <a:p>
            <a:endParaRPr lang="en-US" dirty="0"/>
          </a:p>
          <a:p>
            <a:r>
              <a:rPr lang="en-US" dirty="0" smtClean="0"/>
              <a:t>L.11.1 – Demonstrate command of the conventions of standard English grammar and usage when writing.</a:t>
            </a:r>
            <a:endParaRPr lang="en-US" dirty="0"/>
          </a:p>
        </p:txBody>
      </p:sp>
    </p:spTree>
    <p:extLst>
      <p:ext uri="{BB962C8B-B14F-4D97-AF65-F5344CB8AC3E}">
        <p14:creationId xmlns:p14="http://schemas.microsoft.com/office/powerpoint/2010/main" val="3752222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 September 11 </a:t>
            </a:r>
            <a:endParaRPr lang="en-US" dirty="0"/>
          </a:p>
        </p:txBody>
      </p:sp>
      <p:sp>
        <p:nvSpPr>
          <p:cNvPr id="3" name="Content Placeholder 2"/>
          <p:cNvSpPr>
            <a:spLocks noGrp="1"/>
          </p:cNvSpPr>
          <p:nvPr>
            <p:ph idx="1"/>
          </p:nvPr>
        </p:nvSpPr>
        <p:spPr/>
        <p:txBody>
          <a:bodyPr>
            <a:normAutofit fontScale="92500"/>
          </a:bodyPr>
          <a:lstStyle/>
          <a:p>
            <a:pPr marL="582930" indent="-514350">
              <a:buFont typeface="+mj-lt"/>
              <a:buAutoNum type="arabicPeriod"/>
            </a:pPr>
            <a:r>
              <a:rPr lang="en-US" dirty="0" smtClean="0"/>
              <a:t>Use the word “bludgeon” in a sentence that would give clues as to the definition of the word.</a:t>
            </a:r>
          </a:p>
          <a:p>
            <a:pPr marL="582930" indent="-514350">
              <a:buFont typeface="+mj-lt"/>
              <a:buAutoNum type="arabicPeriod"/>
            </a:pPr>
            <a:r>
              <a:rPr lang="en-US" dirty="0" smtClean="0"/>
              <a:t>Then, write </a:t>
            </a:r>
            <a:r>
              <a:rPr lang="en-US" dirty="0" smtClean="0"/>
              <a:t>a paragraph </a:t>
            </a:r>
            <a:r>
              <a:rPr lang="en-US" dirty="0" smtClean="0"/>
              <a:t>discussing patriotism and freedom (honoring Sept. 11)</a:t>
            </a:r>
          </a:p>
          <a:p>
            <a:pPr marL="912114" lvl="1" indent="-514350"/>
            <a:r>
              <a:rPr lang="en-US" dirty="0" smtClean="0"/>
              <a:t>This ties into our American Dream theme as well</a:t>
            </a:r>
            <a:endParaRPr lang="en-US" dirty="0" smtClean="0"/>
          </a:p>
          <a:p>
            <a:pPr marL="582930" indent="-514350">
              <a:buFont typeface="+mj-lt"/>
              <a:buAutoNum type="arabicPeriod"/>
            </a:pPr>
            <a:r>
              <a:rPr lang="en-US" dirty="0" smtClean="0"/>
              <a:t>Draw a Circle Map (on the board) in your notes</a:t>
            </a:r>
            <a:r>
              <a:rPr lang="en-US" dirty="0" smtClean="0"/>
              <a:t>.</a:t>
            </a:r>
          </a:p>
          <a:p>
            <a:pPr marL="582930" indent="-514350">
              <a:buFont typeface="+mj-lt"/>
              <a:buAutoNum type="arabicPeriod"/>
            </a:pPr>
            <a:endParaRPr lang="en-US" dirty="0"/>
          </a:p>
          <a:p>
            <a:pPr marL="68580" indent="0">
              <a:buNone/>
            </a:pPr>
            <a:r>
              <a:rPr lang="en-US" dirty="0" smtClean="0"/>
              <a:t>(10 minutes for this activity)</a:t>
            </a:r>
            <a:endParaRPr lang="en-US" dirty="0"/>
          </a:p>
        </p:txBody>
      </p:sp>
    </p:spTree>
    <p:extLst>
      <p:ext uri="{BB962C8B-B14F-4D97-AF65-F5344CB8AC3E}">
        <p14:creationId xmlns:p14="http://schemas.microsoft.com/office/powerpoint/2010/main" val="123588428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can…</a:t>
            </a:r>
            <a:endParaRPr lang="en-US" dirty="0"/>
          </a:p>
        </p:txBody>
      </p:sp>
      <p:sp>
        <p:nvSpPr>
          <p:cNvPr id="3" name="Content Placeholder 2"/>
          <p:cNvSpPr>
            <a:spLocks noGrp="1"/>
          </p:cNvSpPr>
          <p:nvPr>
            <p:ph idx="1"/>
          </p:nvPr>
        </p:nvSpPr>
        <p:spPr/>
        <p:txBody>
          <a:bodyPr/>
          <a:lstStyle/>
          <a:p>
            <a:r>
              <a:rPr lang="en-US" dirty="0" smtClean="0"/>
              <a:t>RL.11.2 – Determine two or more themes or central ideas of the text and analyze their development over the course of the text.</a:t>
            </a:r>
          </a:p>
          <a:p>
            <a:endParaRPr lang="en-US" dirty="0" smtClean="0"/>
          </a:p>
          <a:p>
            <a:r>
              <a:rPr lang="en-US" dirty="0" smtClean="0"/>
              <a:t>RL.11.1 – Cite strong and thorough textual evidence to support analysis of what the text says explicitly as well as inferences drawn from the text.</a:t>
            </a:r>
            <a:endParaRPr lang="en-US" dirty="0"/>
          </a:p>
        </p:txBody>
      </p:sp>
    </p:spTree>
    <p:extLst>
      <p:ext uri="{BB962C8B-B14F-4D97-AF65-F5344CB8AC3E}">
        <p14:creationId xmlns:p14="http://schemas.microsoft.com/office/powerpoint/2010/main" val="1272929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Theme</a:t>
            </a:r>
            <a:endParaRPr lang="en-US" dirty="0"/>
          </a:p>
        </p:txBody>
      </p:sp>
      <p:sp>
        <p:nvSpPr>
          <p:cNvPr id="3" name="Content Placeholder 2"/>
          <p:cNvSpPr>
            <a:spLocks noGrp="1"/>
          </p:cNvSpPr>
          <p:nvPr>
            <p:ph idx="1"/>
          </p:nvPr>
        </p:nvSpPr>
        <p:spPr/>
        <p:txBody>
          <a:bodyPr/>
          <a:lstStyle/>
          <a:p>
            <a:pPr marL="582930" indent="-514350">
              <a:buFont typeface="+mj-lt"/>
              <a:buAutoNum type="arabicPeriod"/>
            </a:pPr>
            <a:r>
              <a:rPr lang="en-US" dirty="0" smtClean="0"/>
              <a:t>List topics.</a:t>
            </a:r>
          </a:p>
          <a:p>
            <a:pPr marL="582930" indent="-514350">
              <a:buFont typeface="+mj-lt"/>
              <a:buAutoNum type="arabicPeriod"/>
            </a:pPr>
            <a:r>
              <a:rPr lang="en-US" dirty="0" smtClean="0"/>
              <a:t>Write a sentence about the story using – </a:t>
            </a:r>
          </a:p>
          <a:p>
            <a:pPr lvl="1"/>
            <a:r>
              <a:rPr lang="en-US" dirty="0" smtClean="0"/>
              <a:t>“The author thinks that….about________.”</a:t>
            </a:r>
          </a:p>
          <a:p>
            <a:pPr marL="582930" indent="-514350">
              <a:buFont typeface="+mj-lt"/>
              <a:buAutoNum type="arabicPeriod"/>
            </a:pPr>
            <a:r>
              <a:rPr lang="en-US" dirty="0" smtClean="0"/>
              <a:t>Cross out “The author thinks that” and fix sentence.</a:t>
            </a:r>
          </a:p>
          <a:p>
            <a:pPr marL="582930" indent="-514350">
              <a:buFont typeface="+mj-lt"/>
              <a:buAutoNum type="arabicPeriod"/>
            </a:pPr>
            <a:r>
              <a:rPr lang="en-US" dirty="0" smtClean="0"/>
              <a:t>Theme should be a “life lesson.”</a:t>
            </a:r>
          </a:p>
          <a:p>
            <a:pPr marL="582930" indent="-514350">
              <a:buFont typeface="+mj-lt"/>
              <a:buAutoNum type="arabicPeriod"/>
            </a:pPr>
            <a:r>
              <a:rPr lang="en-US" dirty="0" smtClean="0"/>
              <a:t>Theme should not be vague.</a:t>
            </a:r>
            <a:endParaRPr lang="en-US" dirty="0"/>
          </a:p>
        </p:txBody>
      </p:sp>
    </p:spTree>
    <p:extLst>
      <p:ext uri="{BB962C8B-B14F-4D97-AF65-F5344CB8AC3E}">
        <p14:creationId xmlns:p14="http://schemas.microsoft.com/office/powerpoint/2010/main" val="2117094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53440" cy="586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80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6" y="152400"/>
            <a:ext cx="6698674" cy="5632311"/>
          </a:xfrm>
          <a:prstGeom prst="rect">
            <a:avLst/>
          </a:prstGeom>
        </p:spPr>
        <p:txBody>
          <a:bodyPr wrap="square">
            <a:spAutoFit/>
          </a:bodyPr>
          <a:lstStyle/>
          <a:p>
            <a:r>
              <a:rPr lang="en-US" sz="2400" dirty="0" smtClean="0"/>
              <a:t>Not </a:t>
            </a:r>
            <a:r>
              <a:rPr lang="en-US" sz="2400" dirty="0"/>
              <a:t>like the brazen giant of Greek fame</a:t>
            </a:r>
          </a:p>
          <a:p>
            <a:r>
              <a:rPr lang="en-US" sz="2400" dirty="0"/>
              <a:t>With conquering limbs astride from land to land;</a:t>
            </a:r>
          </a:p>
          <a:p>
            <a:r>
              <a:rPr lang="en-US" sz="2400" dirty="0"/>
              <a:t>Here at our sea-washed, sunset gates shall stand</a:t>
            </a:r>
          </a:p>
          <a:p>
            <a:r>
              <a:rPr lang="en-US" sz="2400" dirty="0"/>
              <a:t>A mighty woman with a torch, whose flame</a:t>
            </a:r>
          </a:p>
          <a:p>
            <a:r>
              <a:rPr lang="en-US" sz="2400" dirty="0"/>
              <a:t>Is the imprisoned lightning, and her name</a:t>
            </a:r>
          </a:p>
          <a:p>
            <a:r>
              <a:rPr lang="en-US" sz="2400" dirty="0"/>
              <a:t>Mother of Exiles.  From her beacon-hand</a:t>
            </a:r>
          </a:p>
          <a:p>
            <a:r>
              <a:rPr lang="en-US" sz="2400" dirty="0"/>
              <a:t>Glows world-wide welcome; her mild eyes command </a:t>
            </a:r>
          </a:p>
          <a:p>
            <a:r>
              <a:rPr lang="en-US" sz="2400" dirty="0"/>
              <a:t>The air-bridged harbor that twin cities frame,</a:t>
            </a:r>
          </a:p>
          <a:p>
            <a:r>
              <a:rPr lang="en-US" sz="2400" dirty="0"/>
              <a:t>"Keep, ancient lands, your storied pomp!" cries she</a:t>
            </a:r>
          </a:p>
          <a:p>
            <a:r>
              <a:rPr lang="en-US" sz="2400" dirty="0"/>
              <a:t>With silent lips.  "Give me your tired, your poor,</a:t>
            </a:r>
          </a:p>
          <a:p>
            <a:r>
              <a:rPr lang="en-US" sz="2400" dirty="0"/>
              <a:t>Your huddled masses yearning to breathe free,</a:t>
            </a:r>
          </a:p>
          <a:p>
            <a:r>
              <a:rPr lang="en-US" sz="2400" dirty="0"/>
              <a:t>The wretched refuse of your teeming shore,</a:t>
            </a:r>
          </a:p>
          <a:p>
            <a:r>
              <a:rPr lang="en-US" sz="2400" dirty="0"/>
              <a:t>Send these, the homeless, tempest-tossed to me,</a:t>
            </a:r>
          </a:p>
          <a:p>
            <a:r>
              <a:rPr lang="en-US" sz="2400" dirty="0"/>
              <a:t>I lift my lamp beside the golden door!"</a:t>
            </a:r>
          </a:p>
        </p:txBody>
      </p:sp>
      <p:sp>
        <p:nvSpPr>
          <p:cNvPr id="3" name="TextBox 2"/>
          <p:cNvSpPr txBox="1"/>
          <p:nvPr/>
        </p:nvSpPr>
        <p:spPr>
          <a:xfrm rot="524761">
            <a:off x="6045730" y="1889566"/>
            <a:ext cx="28956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t>The New Colossus</a:t>
            </a:r>
            <a:endParaRPr lang="en-US" dirty="0" smtClean="0"/>
          </a:p>
          <a:p>
            <a:r>
              <a:rPr lang="en-US" i="1" dirty="0" smtClean="0"/>
              <a:t>by Emma Lazarus,</a:t>
            </a:r>
          </a:p>
          <a:p>
            <a:r>
              <a:rPr lang="en-US" i="1" dirty="0" smtClean="0"/>
              <a:t> New York City, 1883</a:t>
            </a:r>
            <a:r>
              <a:rPr lang="en-US" dirty="0" smtClean="0"/>
              <a:t> </a:t>
            </a:r>
          </a:p>
          <a:p>
            <a:endParaRPr lang="en-US" dirty="0"/>
          </a:p>
        </p:txBody>
      </p:sp>
    </p:spTree>
    <p:extLst>
      <p:ext uri="{BB962C8B-B14F-4D97-AF65-F5344CB8AC3E}">
        <p14:creationId xmlns:p14="http://schemas.microsoft.com/office/powerpoint/2010/main" val="154897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a sheet of paper…</a:t>
            </a:r>
            <a:endParaRPr lang="en-US" dirty="0"/>
          </a:p>
        </p:txBody>
      </p:sp>
      <p:sp>
        <p:nvSpPr>
          <p:cNvPr id="3" name="Content Placeholder 2"/>
          <p:cNvSpPr>
            <a:spLocks noGrp="1"/>
          </p:cNvSpPr>
          <p:nvPr>
            <p:ph idx="1"/>
          </p:nvPr>
        </p:nvSpPr>
        <p:spPr/>
        <p:txBody>
          <a:bodyPr/>
          <a:lstStyle/>
          <a:p>
            <a:pPr marL="582930" indent="-514350">
              <a:buFont typeface="+mj-lt"/>
              <a:buAutoNum type="arabicPeriod"/>
            </a:pPr>
            <a:r>
              <a:rPr lang="en-US" dirty="0" smtClean="0"/>
              <a:t>Summarize the main points and big ideas of the poem (RI.11.3).</a:t>
            </a:r>
          </a:p>
          <a:p>
            <a:pPr marL="582930" indent="-514350">
              <a:buFont typeface="+mj-lt"/>
              <a:buAutoNum type="arabicPeriod"/>
            </a:pPr>
            <a:r>
              <a:rPr lang="en-US" dirty="0" smtClean="0"/>
              <a:t>Then, in a paragraph (or more), compare the illustration to the poem  and indicate places where you see connections between the two.</a:t>
            </a:r>
          </a:p>
          <a:p>
            <a:pPr marL="582930" indent="-514350">
              <a:buFont typeface="+mj-lt"/>
              <a:buAutoNum type="arabicPeriod"/>
            </a:pPr>
            <a:r>
              <a:rPr lang="en-US" dirty="0" smtClean="0"/>
              <a:t>If you haven’t already, write in your notebook/note-taking spot, your American Dream (or just your life dreams).</a:t>
            </a:r>
            <a:endParaRPr lang="en-US" dirty="0"/>
          </a:p>
        </p:txBody>
      </p:sp>
    </p:spTree>
    <p:extLst>
      <p:ext uri="{BB962C8B-B14F-4D97-AF65-F5344CB8AC3E}">
        <p14:creationId xmlns:p14="http://schemas.microsoft.com/office/powerpoint/2010/main" val="8646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95400"/>
            <a:ext cx="7772400" cy="3200400"/>
          </a:xfrm>
        </p:spPr>
        <p:txBody>
          <a:bodyPr/>
          <a:lstStyle/>
          <a:p>
            <a:pPr algn="ctr"/>
            <a:r>
              <a:rPr lang="en-US" dirty="0" smtClean="0"/>
              <a:t>After viewing the video, revisit your American dream and tell me what challenges may impact your ability to achieve these dreams.</a:t>
            </a:r>
            <a:endParaRPr lang="en-US" dirty="0"/>
          </a:p>
        </p:txBody>
      </p:sp>
    </p:spTree>
    <p:extLst>
      <p:ext uri="{BB962C8B-B14F-4D97-AF65-F5344CB8AC3E}">
        <p14:creationId xmlns:p14="http://schemas.microsoft.com/office/powerpoint/2010/main" val="2413756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Now…</a:t>
            </a:r>
            <a:endParaRPr lang="en-US" dirty="0"/>
          </a:p>
        </p:txBody>
      </p:sp>
      <p:sp>
        <p:nvSpPr>
          <p:cNvPr id="3" name="Content Placeholder 2"/>
          <p:cNvSpPr>
            <a:spLocks noGrp="1"/>
          </p:cNvSpPr>
          <p:nvPr>
            <p:ph idx="1"/>
          </p:nvPr>
        </p:nvSpPr>
        <p:spPr/>
        <p:txBody>
          <a:bodyPr/>
          <a:lstStyle/>
          <a:p>
            <a:r>
              <a:rPr lang="en-US" dirty="0" smtClean="0"/>
              <a:t>Condense your “American Dream” into a tweet (exactly 140 characters) that defines your American Dream.</a:t>
            </a:r>
          </a:p>
          <a:p>
            <a:endParaRPr lang="en-US" dirty="0"/>
          </a:p>
          <a:p>
            <a:endParaRPr lang="en-US" dirty="0" smtClean="0"/>
          </a:p>
          <a:p>
            <a:endParaRPr lang="en-US" dirty="0"/>
          </a:p>
          <a:p>
            <a:r>
              <a:rPr lang="en-US" dirty="0" smtClean="0"/>
              <a:t>Side note – what are the strategies of definition we studied on Wednesday?</a:t>
            </a:r>
          </a:p>
        </p:txBody>
      </p:sp>
    </p:spTree>
    <p:extLst>
      <p:ext uri="{BB962C8B-B14F-4D97-AF65-F5344CB8AC3E}">
        <p14:creationId xmlns:p14="http://schemas.microsoft.com/office/powerpoint/2010/main" val="3502712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4315</TotalTime>
  <Words>2457</Words>
  <Application>Microsoft Macintosh PowerPoint</Application>
  <PresentationFormat>On-screen Show (4:3)</PresentationFormat>
  <Paragraphs>254</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Metro</vt:lpstr>
      <vt:lpstr>Bell Ringer (10 minutes) – due at 9:22am</vt:lpstr>
      <vt:lpstr>Learning targets – 1 - Preview the big ideas &amp; vocabulary for the unit 2- Identify and analyze the skills and knowledge necessary for success in writing a definition assignment </vt:lpstr>
      <vt:lpstr>Standards – I can…</vt:lpstr>
      <vt:lpstr>Extended Definitions </vt:lpstr>
      <vt:lpstr>PowerPoint Presentation</vt:lpstr>
      <vt:lpstr>PowerPoint Presentation</vt:lpstr>
      <vt:lpstr>On a sheet of paper…</vt:lpstr>
      <vt:lpstr>After viewing the video, revisit your American dream and tell me what challenges may impact your ability to achieve these dreams.</vt:lpstr>
      <vt:lpstr>Now…</vt:lpstr>
      <vt:lpstr>In a concept map…</vt:lpstr>
      <vt:lpstr>Bell Ringer –  August 17th &amp; 18th </vt:lpstr>
      <vt:lpstr>Standards – I can…</vt:lpstr>
      <vt:lpstr>While reading “Growing Up”…</vt:lpstr>
      <vt:lpstr>Bell Ringer –  August 19th &amp; 20th </vt:lpstr>
      <vt:lpstr>Bell Ringer –  August 21st &amp; 24th </vt:lpstr>
      <vt:lpstr>Bell Ringer – August 25th</vt:lpstr>
      <vt:lpstr>What is an iconic image?</vt:lpstr>
      <vt:lpstr>PowerPoint Presentation</vt:lpstr>
      <vt:lpstr>Research an Iconic Image</vt:lpstr>
      <vt:lpstr>w.11.7 – conduct short and long research projects to answer a question or solve a problem.</vt:lpstr>
      <vt:lpstr>In your groups…</vt:lpstr>
      <vt:lpstr>Bell Ringer – August 27th </vt:lpstr>
      <vt:lpstr>The Hamburger</vt:lpstr>
      <vt:lpstr>The Topic Sentence The Topic Sentence (TS) or Claim  is the top bun of the hamburger</vt:lpstr>
      <vt:lpstr>Example: Topic Sentence (TS)</vt:lpstr>
      <vt:lpstr>Text-Based Evidence (TBE) are the meat/veggie patty  of the hamburger </vt:lpstr>
      <vt:lpstr>Text-Based Evidence</vt:lpstr>
      <vt:lpstr>Commentary Commentary Sentences (CM) are the hamburger’s “necessary condiments”   - the tomato, cheese, lettuce, pickle –  they make it delicious!</vt:lpstr>
      <vt:lpstr>Example Commentary Sentences (2 CMs)</vt:lpstr>
      <vt:lpstr>Step 4: Concluding Sentence A Concluding Sentence (CS)  is the bottom bun of the hamburger</vt:lpstr>
      <vt:lpstr>Example Concluding Sentence (CS)</vt:lpstr>
      <vt:lpstr>PowerPoint Presentation</vt:lpstr>
      <vt:lpstr>What is a two-chunk paragraph?</vt:lpstr>
      <vt:lpstr>Bell Ringer – August 30 &amp; 31</vt:lpstr>
      <vt:lpstr>Bell Ringer – August 31</vt:lpstr>
      <vt:lpstr>PowerPoint Presentation</vt:lpstr>
      <vt:lpstr>PowerPoint Presentation</vt:lpstr>
      <vt:lpstr>PowerPoint Presentation</vt:lpstr>
      <vt:lpstr>Writing to Inform</vt:lpstr>
      <vt:lpstr>Take your letter</vt:lpstr>
      <vt:lpstr>Bell Ringer – September 3</vt:lpstr>
      <vt:lpstr>Bell Ringer – September 4</vt:lpstr>
      <vt:lpstr>Bell Ringer –  September 9 &amp; 10</vt:lpstr>
      <vt:lpstr>PowerPoint Presentation</vt:lpstr>
      <vt:lpstr>I can…</vt:lpstr>
      <vt:lpstr>Bell Ringer – September 11 </vt:lpstr>
      <vt:lpstr>I can…</vt:lpstr>
      <vt:lpstr>Theme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targets – 1 - Preview the big ideas &amp; vocabulary for the unit 2- Identify and analyze the skills and knowledge necessary for success in writing a definition assignment</dc:title>
  <dc:creator>Shelby Ramirez</dc:creator>
  <cp:lastModifiedBy>Shelby</cp:lastModifiedBy>
  <cp:revision>64</cp:revision>
  <dcterms:created xsi:type="dcterms:W3CDTF">2015-08-10T21:35:13Z</dcterms:created>
  <dcterms:modified xsi:type="dcterms:W3CDTF">2015-09-11T02:18:00Z</dcterms:modified>
</cp:coreProperties>
</file>